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4241" r:id="rId4"/>
  </p:sldMasterIdLst>
  <p:notesMasterIdLst>
    <p:notesMasterId r:id="rId48"/>
  </p:notesMasterIdLst>
  <p:handoutMasterIdLst>
    <p:handoutMasterId r:id="rId49"/>
  </p:handoutMasterIdLst>
  <p:sldIdLst>
    <p:sldId id="306" r:id="rId5"/>
    <p:sldId id="307" r:id="rId6"/>
    <p:sldId id="308" r:id="rId7"/>
    <p:sldId id="309" r:id="rId8"/>
    <p:sldId id="310" r:id="rId9"/>
    <p:sldId id="312" r:id="rId10"/>
    <p:sldId id="311" r:id="rId11"/>
    <p:sldId id="315" r:id="rId12"/>
    <p:sldId id="313" r:id="rId13"/>
    <p:sldId id="350" r:id="rId14"/>
    <p:sldId id="351" r:id="rId15"/>
    <p:sldId id="314" r:id="rId16"/>
    <p:sldId id="317" r:id="rId17"/>
    <p:sldId id="322" r:id="rId18"/>
    <p:sldId id="324" r:id="rId19"/>
    <p:sldId id="325" r:id="rId20"/>
    <p:sldId id="349" r:id="rId21"/>
    <p:sldId id="319" r:id="rId22"/>
    <p:sldId id="318" r:id="rId23"/>
    <p:sldId id="320" r:id="rId24"/>
    <p:sldId id="321" r:id="rId25"/>
    <p:sldId id="323" r:id="rId26"/>
    <p:sldId id="347" r:id="rId27"/>
    <p:sldId id="327" r:id="rId28"/>
    <p:sldId id="328" r:id="rId29"/>
    <p:sldId id="329" r:id="rId30"/>
    <p:sldId id="330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  <p:sldId id="343" r:id="rId44"/>
    <p:sldId id="344" r:id="rId45"/>
    <p:sldId id="345" r:id="rId46"/>
    <p:sldId id="346" r:id="rId47"/>
  </p:sldIdLst>
  <p:sldSz cx="9144000" cy="5143500" type="screen16x9"/>
  <p:notesSz cx="7010400" cy="9296400"/>
  <p:custDataLst>
    <p:tags r:id="rId51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E966433-7904-704E-ACB3-5C02632E72EC}">
          <p14:sldIdLst>
            <p14:sldId id="306"/>
            <p14:sldId id="307"/>
            <p14:sldId id="308"/>
            <p14:sldId id="309"/>
            <p14:sldId id="310"/>
            <p14:sldId id="312"/>
            <p14:sldId id="311"/>
            <p14:sldId id="315"/>
            <p14:sldId id="313"/>
            <p14:sldId id="350"/>
            <p14:sldId id="351"/>
            <p14:sldId id="314"/>
            <p14:sldId id="317"/>
            <p14:sldId id="322"/>
            <p14:sldId id="324"/>
            <p14:sldId id="325"/>
            <p14:sldId id="349"/>
            <p14:sldId id="319"/>
            <p14:sldId id="318"/>
            <p14:sldId id="320"/>
            <p14:sldId id="321"/>
            <p14:sldId id="323"/>
          </p14:sldIdLst>
        </p14:section>
        <p14:section name="Operational Notes" id="{DB8C5F96-29DE-0B45-92A1-69BE20485731}">
          <p14:sldIdLst>
            <p14:sldId id="347"/>
            <p14:sldId id="327"/>
            <p14:sldId id="328"/>
            <p14:sldId id="329"/>
            <p14:sldId id="330"/>
            <p14:sldId id="331"/>
            <p14:sldId id="332"/>
          </p14:sldIdLst>
        </p14:section>
        <p14:section name="Extensions and Refinements" id="{9AFCFFE0-830E-904D-ADCF-BA6FE9F07109}">
          <p14:sldIdLst>
            <p14:sldId id="333"/>
            <p14:sldId id="334"/>
            <p14:sldId id="335"/>
            <p14:sldId id="336"/>
            <p14:sldId id="337"/>
            <p14:sldId id="338"/>
            <p14:sldId id="339"/>
          </p14:sldIdLst>
        </p14:section>
        <p14:section name="Implementation Notes" id="{5E456E2D-F400-AE44-9E4E-168080124B51}">
          <p14:sldIdLst>
            <p14:sldId id="340"/>
            <p14:sldId id="341"/>
            <p14:sldId id="342"/>
            <p14:sldId id="343"/>
            <p14:sldId id="344"/>
            <p14:sldId id="345"/>
            <p14:sldId id="34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3072">
          <p15:clr>
            <a:srgbClr val="A4A3A4"/>
          </p15:clr>
        </p15:guide>
        <p15:guide id="2" pos="5577">
          <p15:clr>
            <a:srgbClr val="A4A3A4"/>
          </p15:clr>
        </p15:guide>
        <p15:guide id="3" pos="1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44444"/>
    <a:srgbClr val="808080"/>
    <a:srgbClr val="FFAF00"/>
    <a:srgbClr val="3DC6EF"/>
    <a:srgbClr val="6EA204"/>
    <a:srgbClr val="6E2585"/>
    <a:srgbClr val="3D6AE6"/>
    <a:srgbClr val="0085C3"/>
    <a:srgbClr val="AAA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14" autoAdjust="0"/>
    <p:restoredTop sz="93109" autoAdjust="0"/>
  </p:normalViewPr>
  <p:slideViewPr>
    <p:cSldViewPr snapToGrid="0">
      <p:cViewPr varScale="1">
        <p:scale>
          <a:sx n="140" d="100"/>
          <a:sy n="140" d="100"/>
        </p:scale>
        <p:origin x="-344" y="-104"/>
      </p:cViewPr>
      <p:guideLst>
        <p:guide orient="horz" pos="3154"/>
        <p:guide pos="1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7" d="100"/>
          <a:sy n="137" d="100"/>
        </p:scale>
        <p:origin x="-6224" y="-104"/>
      </p:cViewPr>
      <p:guideLst>
        <p:guide orient="horz" pos="2640"/>
        <p:guide pos="41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50" Type="http://schemas.openxmlformats.org/officeDocument/2006/relationships/printerSettings" Target="printerSettings/printerSettings1.bin"/><Relationship Id="rId51" Type="http://schemas.openxmlformats.org/officeDocument/2006/relationships/tags" Target="tags/tag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" descr="                              Dell - Internal Use - Confidential&#10;"/>
          <p:cNvSpPr txBox="1"/>
          <p:nvPr/>
        </p:nvSpPr>
        <p:spPr>
          <a:xfrm>
            <a:off x="781241" y="8758238"/>
            <a:ext cx="899247" cy="84639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600" b="0" i="0" u="none" baseline="0" dirty="0" smtClean="0">
                <a:solidFill>
                  <a:srgbClr val="444444"/>
                </a:solidFill>
                <a:latin typeface="+mn-lt"/>
              </a:rPr>
              <a:t>© Copyright 2016 Dell Inc.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1013" y="8758238"/>
            <a:ext cx="94039" cy="84639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600" b="0" kern="1200" smtClean="0">
                <a:solidFill>
                  <a:srgbClr val="444444"/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600" b="0" kern="1200" dirty="0" err="1" smtClean="0">
              <a:solidFill>
                <a:srgbClr val="444444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26834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jpeg>
</file>

<file path=ppt/media/image13.png>
</file>

<file path=ppt/media/image14.gif>
</file>

<file path=ppt/media/image15.png>
</file>

<file path=ppt/media/image16.png>
</file>

<file path=ppt/media/image17.tiff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384175"/>
            <a:ext cx="6096000" cy="34302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57200" y="4191000"/>
            <a:ext cx="6096000" cy="45873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6" name="fl" descr="                              Dell - Internal Use - Confidential&#10;"/>
          <p:cNvSpPr txBox="1"/>
          <p:nvPr/>
        </p:nvSpPr>
        <p:spPr>
          <a:xfrm>
            <a:off x="762000" y="8991600"/>
            <a:ext cx="899247" cy="84639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600" b="0" i="0" u="none" baseline="0" dirty="0" smtClean="0">
                <a:solidFill>
                  <a:srgbClr val="444444"/>
                </a:solidFill>
                <a:latin typeface="+mn-lt"/>
              </a:rPr>
              <a:t>© Copyright 2016 Dell Inc.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1772" y="8991600"/>
            <a:ext cx="94039" cy="84639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600" b="0" kern="1200" smtClean="0">
                <a:solidFill>
                  <a:srgbClr val="444444"/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600" b="0" kern="1200" dirty="0" err="1" smtClean="0">
              <a:solidFill>
                <a:srgbClr val="444444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71688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fld id="{C3102598-0D32-4B82-B7EF-C4D9838D3CB7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4283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40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pseudo-code shows the key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pseudo-code shows the key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pseudo-code shows the key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pseudo-code shows the key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fld id="{C3102598-0D32-4B82-B7EF-C4D9838D3CB7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4283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set of </a:t>
            </a:r>
            <a:r>
              <a:rPr lang="en-US" dirty="0" err="1" smtClean="0"/>
              <a:t>pwalk</a:t>
            </a:r>
            <a:r>
              <a:rPr lang="en-US" dirty="0" smtClean="0"/>
              <a:t> functionality</a:t>
            </a:r>
            <a:r>
              <a:rPr lang="en-US" baseline="0" dirty="0" smtClean="0"/>
              <a:t> is documented in the cited paper.</a:t>
            </a:r>
          </a:p>
          <a:p>
            <a:r>
              <a:rPr lang="en-US" baseline="0" dirty="0" smtClean="0"/>
              <a:t>As ‘+’ options, these can be specified independently of primary mode used.</a:t>
            </a:r>
          </a:p>
          <a:p>
            <a:r>
              <a:rPr lang="en-US" baseline="0" dirty="0" smtClean="0"/>
              <a:t>The OneFS-specific binary ‘</a:t>
            </a:r>
            <a:r>
              <a:rPr lang="en-US" baseline="0" dirty="0" err="1" smtClean="0"/>
              <a:t>wacls</a:t>
            </a:r>
            <a:r>
              <a:rPr lang="en-US" baseline="0" dirty="0" smtClean="0"/>
              <a:t>’ is not made widely-distributed, and is not end-user buildable.</a:t>
            </a:r>
          </a:p>
          <a:p>
            <a:r>
              <a:rPr lang="en-US" baseline="0" dirty="0" smtClean="0"/>
              <a:t>EMC Isilon do not support user-compiled programs under OneFS.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pseudo-code shows the key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pseudo-code shows the key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pseudo-code shows the key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Caveat Emptor.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1608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pseudo-code shows the key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fld id="{C3102598-0D32-4B82-B7EF-C4D9838D3CB7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4283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pseudo-code shows the key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large filesystem scans, budget</a:t>
            </a:r>
            <a:r>
              <a:rPr lang="en-US" baseline="0" dirty="0" smtClean="0"/>
              <a:t> output space accordingly!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example does not represent the limits of </a:t>
            </a:r>
            <a:r>
              <a:rPr lang="en-US" baseline="0" dirty="0" err="1" smtClean="0"/>
              <a:t>pwalk</a:t>
            </a:r>
            <a:r>
              <a:rPr lang="en-US" baseline="0" dirty="0" smtClean="0"/>
              <a:t> throughput; merely the results of some tests that were run.</a:t>
            </a:r>
          </a:p>
          <a:p>
            <a:endParaRPr lang="en-US" dirty="0" smtClean="0"/>
          </a:p>
          <a:p>
            <a:r>
              <a:rPr lang="en-US" dirty="0" smtClean="0"/>
              <a:t>One should also characterize the network bandwidth and CPU usage on both</a:t>
            </a:r>
            <a:r>
              <a:rPr lang="en-US" baseline="0" dirty="0" smtClean="0"/>
              <a:t> the client and the target storage to find the right tradeoff between performance and resource saturation.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0752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0752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fld id="{C3102598-0D32-4B82-B7EF-C4D9838D3CB7}" type="slidenum">
              <a:rPr lang="en-US" smtClean="0">
                <a:solidFill>
                  <a:prstClr val="black"/>
                </a:solidFill>
              </a:rPr>
              <a:pPr/>
              <a:t>30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4283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1435" tIns="45717" rIns="91435" bIns="45717"/>
          <a:lstStyle/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0549671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1435" tIns="45717" rIns="91435" bIns="45717"/>
          <a:lstStyle/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0549671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1435" tIns="45717" rIns="91435" bIns="45717"/>
          <a:lstStyle/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054967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fld id="{C3102598-0D32-4B82-B7EF-C4D9838D3CB7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4283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1435" tIns="45717" rIns="91435" bIns="45717"/>
          <a:lstStyle/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0549671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1435" tIns="45717" rIns="91435" bIns="45717"/>
          <a:lstStyle/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0549671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1435" tIns="45717" rIns="91435" bIns="45717"/>
          <a:lstStyle/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0549671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fld id="{C3102598-0D32-4B82-B7EF-C4D9838D3CB7}" type="slidenum">
              <a:rPr lang="en-US" smtClean="0">
                <a:solidFill>
                  <a:prstClr val="black"/>
                </a:solidFill>
              </a:rPr>
              <a:pPr/>
              <a:t>37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42833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a very straightforward C code, with the only consideration being inclusion of the </a:t>
            </a:r>
            <a:r>
              <a:rPr lang="en-US" dirty="0" err="1" smtClean="0"/>
              <a:t>pThreads</a:t>
            </a:r>
            <a:r>
              <a:rPr lang="en-US" dirty="0" smtClean="0"/>
              <a:t> library (the POSIX portable threads library).</a:t>
            </a:r>
          </a:p>
          <a:p>
            <a:r>
              <a:rPr lang="en-US" dirty="0" smtClean="0"/>
              <a:t>The O’Reilly book is all one needs to get started.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D1F60938-1488-DE48-B964-642B5D0865D8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26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Gathering and presenting this data is what </a:t>
            </a:r>
            <a:r>
              <a:rPr lang="en-US" baseline="0" dirty="0" err="1" smtClean="0"/>
              <a:t>pwalk</a:t>
            </a:r>
            <a:r>
              <a:rPr lang="en-US" baseline="0" dirty="0" smtClean="0"/>
              <a:t> does. This example is from OSX, but the structure is very similar between various implementations.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OneFS normally foregoes the metadata-maintenance expense of keeping access times accurately. Their updating frequency is adjustable, but typically no more aggressive than once-per-day </a:t>
            </a:r>
          </a:p>
          <a:p>
            <a:endParaRPr lang="en-US" baseline="0" dirty="0" smtClean="0"/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pubs.opengroup.org</a:t>
            </a:r>
            <a:r>
              <a:rPr lang="en-US" baseline="0" dirty="0" smtClean="0"/>
              <a:t>/</a:t>
            </a:r>
            <a:r>
              <a:rPr lang="en-US" baseline="0" dirty="0" err="1" smtClean="0"/>
              <a:t>onlinepubs</a:t>
            </a:r>
            <a:r>
              <a:rPr lang="en-US" baseline="0" dirty="0" smtClean="0"/>
              <a:t>/009695399/</a:t>
            </a:r>
            <a:r>
              <a:rPr lang="en-US" baseline="0" dirty="0" err="1" smtClean="0"/>
              <a:t>basedefs</a:t>
            </a:r>
            <a:r>
              <a:rPr lang="en-US" baseline="0" dirty="0" smtClean="0"/>
              <a:t>/sys/</a:t>
            </a:r>
            <a:r>
              <a:rPr lang="en-US" baseline="0" dirty="0" err="1" smtClean="0"/>
              <a:t>stat.h.html</a:t>
            </a:r>
            <a:r>
              <a:rPr lang="en-US" baseline="0" dirty="0" smtClean="0"/>
              <a:t> – “</a:t>
            </a:r>
            <a:r>
              <a:rPr lang="en-US" dirty="0" smtClean="0"/>
              <a:t>The unit for the </a:t>
            </a:r>
            <a:r>
              <a:rPr lang="en-US" i="1" dirty="0" err="1" smtClean="0"/>
              <a:t>st_blocks</a:t>
            </a:r>
            <a:r>
              <a:rPr lang="en-US" dirty="0" smtClean="0"/>
              <a:t> member of the </a:t>
            </a:r>
            <a:r>
              <a:rPr lang="en-US" b="1" dirty="0" smtClean="0"/>
              <a:t>stat</a:t>
            </a:r>
            <a:r>
              <a:rPr lang="en-US" dirty="0" smtClean="0"/>
              <a:t> structure is not defined within IEEE </a:t>
            </a:r>
            <a:r>
              <a:rPr lang="en-US" dirty="0" err="1" smtClean="0"/>
              <a:t>Std</a:t>
            </a:r>
            <a:r>
              <a:rPr lang="en-US" dirty="0" smtClean="0"/>
              <a:t> 1003.1-2001. In some implementations it is 512 bytes. It may differ on a file system basis.”</a:t>
            </a:r>
            <a:endParaRPr lang="en-US" baseline="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407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</p:spPr>
        <p:txBody>
          <a:bodyPr lIns="93177" tIns="46589" rIns="93177" bIns="46589"/>
          <a:lstStyle/>
          <a:p>
            <a:fld id="{264D9E70-C7EE-EC47-B3E9-B8FB59B59006}" type="slidenum">
              <a:rPr lang="en-US"/>
              <a:pPr/>
              <a:t>41</a:t>
            </a:fld>
            <a:endParaRPr lang="en-US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6400" y="696913"/>
            <a:ext cx="6197600" cy="3486150"/>
          </a:xfrm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1435" tIns="45717" rIns="91435" bIns="45717"/>
          <a:lstStyle/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054967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40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40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Contents of .xml files can be easily tailored, or other actions added for each leaf node found.</a:t>
            </a:r>
          </a:p>
          <a:p>
            <a:r>
              <a:rPr lang="en-US" baseline="0" dirty="0" smtClean="0"/>
              <a:t>The code has some obscure ‘hidden’ options that are not documented outside the code.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40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Current argument processing is primitive.</a:t>
            </a:r>
          </a:p>
          <a:p>
            <a:r>
              <a:rPr lang="en-US" baseline="0" dirty="0" smtClean="0"/>
              <a:t>Contents of .xml files can be easily tailored, or other actions added for each leaf node found.</a:t>
            </a:r>
          </a:p>
          <a:p>
            <a:r>
              <a:rPr lang="en-US" baseline="0" dirty="0" smtClean="0"/>
              <a:t>The code </a:t>
            </a:r>
            <a:r>
              <a:rPr lang="en-US" baseline="0" smtClean="0"/>
              <a:t>may have some </a:t>
            </a:r>
            <a:r>
              <a:rPr lang="en-US" baseline="0" dirty="0" smtClean="0"/>
              <a:t>obscure ‘hidden’ options that are not documented outside the code.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40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Current argument processing is primitive.</a:t>
            </a:r>
          </a:p>
          <a:p>
            <a:r>
              <a:rPr lang="en-US" baseline="0" dirty="0" smtClean="0"/>
              <a:t>Contents of .xml files can be easily tailored, or other actions added for each leaf node found.</a:t>
            </a:r>
          </a:p>
          <a:p>
            <a:r>
              <a:rPr lang="en-US" baseline="0" dirty="0" smtClean="0"/>
              <a:t>The code </a:t>
            </a:r>
            <a:r>
              <a:rPr lang="en-US" baseline="0" smtClean="0"/>
              <a:t>may have some </a:t>
            </a:r>
            <a:r>
              <a:rPr lang="en-US" baseline="0" dirty="0" smtClean="0"/>
              <a:t>obscure ‘hidden’ options that are not documented outside the code.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403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384175"/>
            <a:ext cx="6096000" cy="34305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Current argument processing is primitive.</a:t>
            </a:r>
          </a:p>
          <a:p>
            <a:r>
              <a:rPr lang="en-US" baseline="0" dirty="0" smtClean="0"/>
              <a:t>Contents of .xml files can be easily tailored, or other actions added for each leaf node found.</a:t>
            </a:r>
          </a:p>
          <a:p>
            <a:r>
              <a:rPr lang="en-US" baseline="0" dirty="0" smtClean="0"/>
              <a:t>The code </a:t>
            </a:r>
            <a:r>
              <a:rPr lang="en-US" baseline="0" smtClean="0"/>
              <a:t>may have some </a:t>
            </a:r>
            <a:r>
              <a:rPr lang="en-US" baseline="0" dirty="0" smtClean="0"/>
              <a:t>obscure ‘hidden’ options that are not documented outside the code.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r>
              <a:rPr lang="en-US" smtClean="0"/>
              <a:t>Module #: Module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lIns="93177" tIns="46589" rIns="93177" bIns="46589"/>
          <a:lstStyle/>
          <a:p>
            <a:pPr>
              <a:defRPr/>
            </a:pPr>
            <a:fld id="{80249327-EC2F-4096-8D35-6B76097739FC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40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0846" cy="5152976"/>
          </a:xfrm>
          <a:prstGeom prst="rect">
            <a:avLst/>
          </a:prstGeom>
        </p:spPr>
      </p:pic>
      <p:sp>
        <p:nvSpPr>
          <p:cNvPr id="9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19" y="290332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</a:t>
            </a:r>
            <a:br>
              <a:rPr lang="en-US" dirty="0" smtClean="0"/>
            </a:br>
            <a:r>
              <a:rPr lang="en-US" dirty="0" smtClean="0"/>
              <a:t>title slide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0" y="2252133"/>
            <a:ext cx="5200791" cy="3077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133" y="4374069"/>
            <a:ext cx="1630654" cy="2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87708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3" y="1277938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8838" indent="-16986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8" y="1277938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8838" indent="-16986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87162477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1463"/>
            <a:ext cx="4295219" cy="814832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38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8838" indent="-16986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48895535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6"/>
            <a:ext cx="4865304" cy="486332"/>
          </a:xfrm>
          <a:prstGeom prst="rect">
            <a:avLst/>
          </a:prstGeom>
        </p:spPr>
        <p:txBody>
          <a:bodyPr lIns="0" rIns="0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09"/>
            <a:ext cx="4305300" cy="313267"/>
          </a:xfrm>
          <a:prstGeom prst="rect">
            <a:avLst/>
          </a:prstGeom>
        </p:spPr>
        <p:txBody>
          <a:bodyPr lIns="0" rIns="0" anchor="t" anchorCtr="0"/>
          <a:lstStyle>
            <a:lvl1pPr marL="228600" indent="-22860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 smtClean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38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8838" indent="-16986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33434749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rIns="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</a:t>
            </a:r>
            <a:br>
              <a:rPr lang="en-US" dirty="0" smtClean="0"/>
            </a:br>
            <a:r>
              <a:rPr lang="en-US" dirty="0" smtClean="0"/>
              <a:t>page title</a:t>
            </a:r>
            <a:endParaRPr lang="en-US" dirty="0"/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366"/>
            <a:ext cx="4305300" cy="313267"/>
          </a:xfrm>
          <a:prstGeom prst="rect">
            <a:avLst/>
          </a:prstGeom>
        </p:spPr>
        <p:txBody>
          <a:bodyPr lIns="0" rIns="0" anchor="t" anchorCtr="0"/>
          <a:lstStyle>
            <a:lvl1pPr marL="228600" indent="-22860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 smtClean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3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8838" indent="-16986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26963204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527207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2377048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6780" cy="515068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368" y="4838501"/>
            <a:ext cx="675925" cy="1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98301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_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56778" cy="515068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368" y="4838501"/>
            <a:ext cx="675925" cy="1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83454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_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56778" cy="515068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368" y="4838501"/>
            <a:ext cx="675925" cy="1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9296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_Blac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368" y="4838501"/>
            <a:ext cx="675925" cy="1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936941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0844" cy="5152975"/>
          </a:xfrm>
          <a:prstGeom prst="rect">
            <a:avLst/>
          </a:prstGeom>
        </p:spPr>
      </p:pic>
      <p:sp>
        <p:nvSpPr>
          <p:cNvPr id="9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0" y="289726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>
              <a:defRPr lang="en-US" sz="5400" i="0" dirty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  <a:spcAft>
                <a:spcPts val="0"/>
              </a:spcAft>
            </a:pPr>
            <a:r>
              <a:rPr lang="en-US" dirty="0" smtClean="0"/>
              <a:t>Click to edit</a:t>
            </a:r>
            <a:br>
              <a:rPr lang="en-US" dirty="0" smtClean="0"/>
            </a:br>
            <a:r>
              <a:rPr lang="en-US" dirty="0" smtClean="0"/>
              <a:t>title slide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0" y="2252133"/>
            <a:ext cx="5200791" cy="3077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133" y="4374069"/>
            <a:ext cx="1630654" cy="2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32562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_Carb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 smtClean="0"/>
              <a:t>Click to edit divider slide title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368" y="4838501"/>
            <a:ext cx="675925" cy="1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675578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_Granite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368" y="4838501"/>
            <a:ext cx="675925" cy="1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52019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_Blac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161" y="2257138"/>
            <a:ext cx="3046048" cy="5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40191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Carb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161" y="2257138"/>
            <a:ext cx="3046048" cy="5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552161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nite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161" y="2257138"/>
            <a:ext cx="3046048" cy="5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358696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2728913" y="900112"/>
            <a:ext cx="6048376" cy="1114426"/>
          </a:xfrm>
          <a:prstGeom prst="rect">
            <a:avLst/>
          </a:prstGeom>
          <a:noFill/>
        </p:spPr>
        <p:txBody>
          <a:bodyPr lIns="0" tIns="0" rIns="0" bIns="0" anchor="b" anchorCtr="0">
            <a:noAutofit/>
          </a:bodyPr>
          <a:lstStyle>
            <a:lvl1pPr>
              <a:defRPr sz="4400">
                <a:solidFill>
                  <a:schemeClr val="tx2"/>
                </a:solidFill>
                <a:latin typeface="MetaNormalLF-Roman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2728914" y="2269331"/>
            <a:ext cx="6048375" cy="628650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2"/>
                </a:solidFill>
                <a:latin typeface="MetaNormalLF-Roman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366714" y="1016794"/>
            <a:ext cx="2073275" cy="9929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9800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366713" y="152400"/>
            <a:ext cx="8410575" cy="690563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ts val="3600"/>
              </a:lnSpc>
              <a:defRPr sz="3200">
                <a:solidFill>
                  <a:schemeClr val="tx2"/>
                </a:solidFill>
                <a:latin typeface="Verdana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66714" y="914400"/>
            <a:ext cx="8410575" cy="3600450"/>
          </a:xfrm>
          <a:prstGeom prst="rect">
            <a:avLst/>
          </a:prstGeom>
          <a:noFill/>
        </p:spPr>
        <p:txBody>
          <a:bodyPr lIns="0" tIns="0" rIns="0" bIns="0">
            <a:normAutofit/>
          </a:bodyPr>
          <a:lstStyle>
            <a:lvl1pPr>
              <a:spcBef>
                <a:spcPts val="1200"/>
              </a:spcBef>
              <a:buClr>
                <a:schemeClr val="tx2"/>
              </a:buClr>
              <a:defRPr sz="2400">
                <a:solidFill>
                  <a:schemeClr val="bg2"/>
                </a:solidFill>
                <a:latin typeface="Verdana" pitchFamily="34" charset="0"/>
              </a:defRPr>
            </a:lvl1pPr>
            <a:lvl2pPr>
              <a:spcBef>
                <a:spcPts val="300"/>
              </a:spcBef>
              <a:buClr>
                <a:schemeClr val="tx2"/>
              </a:buClr>
              <a:defRPr sz="2000">
                <a:solidFill>
                  <a:schemeClr val="bg2"/>
                </a:solidFill>
                <a:latin typeface="Verdana" pitchFamily="34" charset="0"/>
              </a:defRPr>
            </a:lvl2pPr>
            <a:lvl3pPr>
              <a:spcBef>
                <a:spcPts val="300"/>
              </a:spcBef>
              <a:buClr>
                <a:schemeClr val="tx2"/>
              </a:buClr>
              <a:defRPr sz="1800">
                <a:solidFill>
                  <a:schemeClr val="bg2"/>
                </a:solidFill>
                <a:latin typeface="Verdana" pitchFamily="34" charset="0"/>
              </a:defRPr>
            </a:lvl3pPr>
            <a:lvl4pPr>
              <a:spcBef>
                <a:spcPts val="300"/>
              </a:spcBef>
              <a:buClr>
                <a:schemeClr val="tx2"/>
              </a:buClr>
              <a:buFont typeface="Wingdings" pitchFamily="2" charset="2"/>
              <a:buChar char="§"/>
              <a:defRPr sz="1600">
                <a:solidFill>
                  <a:schemeClr val="bg2"/>
                </a:solidFill>
                <a:latin typeface="Verdana" pitchFamily="34" charset="0"/>
              </a:defRPr>
            </a:lvl4pPr>
            <a:lvl5pPr>
              <a:spcBef>
                <a:spcPts val="300"/>
              </a:spcBef>
              <a:buClr>
                <a:schemeClr val="tx2"/>
              </a:buClr>
              <a:defRPr sz="1400">
                <a:solidFill>
                  <a:schemeClr val="bg2"/>
                </a:solidFill>
                <a:latin typeface="Verdan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72293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366713" y="152400"/>
            <a:ext cx="8410575" cy="690563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ts val="3600"/>
              </a:lnSpc>
              <a:defRPr sz="3600">
                <a:solidFill>
                  <a:schemeClr val="tx2"/>
                </a:solidFill>
                <a:latin typeface="MetaNormalLF-Roman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66714" y="1016794"/>
            <a:ext cx="8410575" cy="3440906"/>
          </a:xfrm>
          <a:prstGeom prst="rect">
            <a:avLst/>
          </a:prstGeom>
          <a:noFill/>
        </p:spPr>
        <p:txBody>
          <a:bodyPr lIns="0" tIns="0" rIns="0" bIns="0">
            <a:normAutofit/>
          </a:bodyPr>
          <a:lstStyle>
            <a:lvl1pPr>
              <a:spcBef>
                <a:spcPts val="1200"/>
              </a:spcBef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spcBef>
                <a:spcPts val="300"/>
              </a:spcBef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300"/>
              </a:spcBef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spcBef>
                <a:spcPts val="300"/>
              </a:spcBef>
              <a:buClr>
                <a:schemeClr val="tx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buClr>
                <a:schemeClr val="tx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12140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ba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915790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0844" cy="5152975"/>
          </a:xfrm>
          <a:prstGeom prst="rect">
            <a:avLst/>
          </a:prstGeom>
        </p:spPr>
      </p:pic>
      <p:sp>
        <p:nvSpPr>
          <p:cNvPr id="9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19" y="288114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</a:t>
            </a:r>
            <a:br>
              <a:rPr lang="en-US" dirty="0" smtClean="0"/>
            </a:br>
            <a:r>
              <a:rPr lang="en-US" dirty="0" smtClean="0"/>
              <a:t>title slide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0" y="2252133"/>
            <a:ext cx="5200791" cy="3077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133" y="4374069"/>
            <a:ext cx="1630654" cy="2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294959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Blac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0" y="28929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</a:t>
            </a:r>
            <a:br>
              <a:rPr lang="en-US" dirty="0" smtClean="0"/>
            </a:br>
            <a:r>
              <a:rPr lang="en-US" dirty="0" smtClean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0" y="2252133"/>
            <a:ext cx="5200791" cy="3077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133" y="4374069"/>
            <a:ext cx="1630654" cy="2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566763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Carb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0" y="294162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</a:t>
            </a:r>
            <a:br>
              <a:rPr lang="en-US" dirty="0" smtClean="0"/>
            </a:br>
            <a:r>
              <a:rPr lang="en-US" dirty="0" smtClean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0" y="2252133"/>
            <a:ext cx="5200791" cy="3077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133" y="4374069"/>
            <a:ext cx="1630654" cy="2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18694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0" y="294162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</a:t>
            </a:r>
            <a:br>
              <a:rPr lang="en-US" dirty="0" smtClean="0"/>
            </a:br>
            <a:r>
              <a:rPr lang="en-US" dirty="0" smtClean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0" y="2252133"/>
            <a:ext cx="5200791" cy="3077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133" y="4374069"/>
            <a:ext cx="1630654" cy="2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849704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5964" y="263531"/>
            <a:ext cx="8582462" cy="672220"/>
          </a:xfrm>
          <a:prstGeom prst="rect">
            <a:avLst/>
          </a:prstGeom>
        </p:spPr>
        <p:txBody>
          <a:bodyPr lIns="0" rIns="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5730" y="1127915"/>
            <a:ext cx="8572696" cy="3575907"/>
          </a:xfrm>
          <a:prstGeom prst="rect">
            <a:avLst/>
          </a:prstGeom>
        </p:spPr>
        <p:txBody>
          <a:bodyPr vert="horz" lIns="0" tIns="0" rIns="0" bIns="0"/>
          <a:lstStyle>
            <a:lvl1pPr marL="285750" indent="-28575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00">
                <a:latin typeface="+mn-lt"/>
                <a:ea typeface="Arial"/>
              </a:defRPr>
            </a:lvl1pPr>
            <a:lvl2pPr marL="512762" indent="-17145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Font typeface="Lucida Grande"/>
              <a:buChar char="-"/>
              <a:defRPr sz="1600">
                <a:latin typeface="+mn-lt"/>
                <a:ea typeface="Arial"/>
              </a:defRPr>
            </a:lvl2pPr>
            <a:lvl3pPr marL="860425" indent="-17145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Font typeface="Courier New"/>
              <a:buChar char="o"/>
              <a:defRPr sz="1100"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04426066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rIns="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3" y="1277938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 sz="1800"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600">
                <a:latin typeface="+mn-lt"/>
                <a:ea typeface="Arial"/>
              </a:defRPr>
            </a:lvl2pPr>
            <a:lvl3pPr marL="858838" indent="-16986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100"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33455114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rIns="0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 </a:t>
            </a:r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7766"/>
            <a:ext cx="7960422" cy="313267"/>
          </a:xfrm>
          <a:prstGeom prst="rect">
            <a:avLst/>
          </a:prstGeom>
        </p:spPr>
        <p:txBody>
          <a:bodyPr lIns="0" rIns="0" anchor="t" anchorCtr="0"/>
          <a:lstStyle>
            <a:lvl1pPr marL="228600" indent="-22860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 smtClean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3" y="1541463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 sz="1600"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400">
                <a:latin typeface="+mn-lt"/>
                <a:ea typeface="Arial"/>
              </a:defRPr>
            </a:lvl2pPr>
            <a:lvl3pPr marL="858838" indent="-16986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50"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00452233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theme" Target="../theme/theme1.xml"/><Relationship Id="rId30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47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2017/07/10</a:t>
            </a:fld>
            <a:endParaRPr lang="en-US" sz="900" dirty="0" smtClean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2017/07/10</a:t>
            </a:fld>
            <a:endParaRPr lang="en-US" sz="900" dirty="0" smtClean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5" name="fl" descr="                              Dell - Internal Use - Confidential&#10;"/>
          <p:cNvSpPr txBox="1"/>
          <p:nvPr/>
        </p:nvSpPr>
        <p:spPr>
          <a:xfrm>
            <a:off x="576263" y="5006975"/>
            <a:ext cx="899247" cy="84639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600" b="0" i="0" u="none" baseline="0" dirty="0" smtClean="0">
                <a:solidFill>
                  <a:srgbClr val="7F7F7F"/>
                </a:solidFill>
                <a:latin typeface="+mn-lt"/>
              </a:rPr>
              <a:t>© Copyright 2016 Dell Inc.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76035" y="5006975"/>
            <a:ext cx="94039" cy="84639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600" b="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600" b="0" kern="1200" dirty="0" err="1" smtClean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289" y="4838853"/>
            <a:ext cx="675370" cy="12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4827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427" r:id="rId1"/>
    <p:sldLayoutId id="2147484431" r:id="rId2"/>
    <p:sldLayoutId id="2147484432" r:id="rId3"/>
    <p:sldLayoutId id="2147484422" r:id="rId4"/>
    <p:sldLayoutId id="2147484400" r:id="rId5"/>
    <p:sldLayoutId id="2147484405" r:id="rId6"/>
    <p:sldLayoutId id="2147484436" r:id="rId7"/>
    <p:sldLayoutId id="2147484437" r:id="rId8"/>
    <p:sldLayoutId id="2147484438" r:id="rId9"/>
    <p:sldLayoutId id="2147484439" r:id="rId10"/>
    <p:sldLayoutId id="2147484440" r:id="rId11"/>
    <p:sldLayoutId id="2147484441" r:id="rId12"/>
    <p:sldLayoutId id="2147484442" r:id="rId13"/>
    <p:sldLayoutId id="2147484443" r:id="rId14"/>
    <p:sldLayoutId id="2147484444" r:id="rId15"/>
    <p:sldLayoutId id="2147484407" r:id="rId16"/>
    <p:sldLayoutId id="2147484433" r:id="rId17"/>
    <p:sldLayoutId id="2147484434" r:id="rId18"/>
    <p:sldLayoutId id="2147484425" r:id="rId19"/>
    <p:sldLayoutId id="2147484424" r:id="rId20"/>
    <p:sldLayoutId id="2147484423" r:id="rId21"/>
    <p:sldLayoutId id="2147484428" r:id="rId22"/>
    <p:sldLayoutId id="2147484429" r:id="rId23"/>
    <p:sldLayoutId id="2147484430" r:id="rId24"/>
    <p:sldLayoutId id="2147484445" r:id="rId25"/>
    <p:sldLayoutId id="2147484446" r:id="rId26"/>
    <p:sldLayoutId id="2147484447" r:id="rId27"/>
    <p:sldLayoutId id="2147484448" r:id="rId28"/>
  </p:sldLayoutIdLst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hyperlink" Target="https://tools.ietf.org/html/draft-ietf-nfsv4-acl-mapping-05" TargetMode="External"/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2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4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ware.org/pthreads-win32/" TargetMode="External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2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 anchor="t" anchorCtr="1">
            <a:no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</a:rPr>
              <a:t>Powerwalk (“</a:t>
            </a:r>
            <a:r>
              <a:rPr lang="en-US" sz="2400" dirty="0" err="1">
                <a:solidFill>
                  <a:srgbClr val="FFFFFF"/>
                </a:solidFill>
              </a:rPr>
              <a:t>pwalk</a:t>
            </a:r>
            <a:r>
              <a:rPr lang="en-US" sz="2400" dirty="0">
                <a:solidFill>
                  <a:srgbClr val="FFFFFF"/>
                </a:solidFill>
              </a:rPr>
              <a:t>”)</a:t>
            </a:r>
            <a:br>
              <a:rPr lang="en-US" sz="2400" dirty="0">
                <a:solidFill>
                  <a:srgbClr val="FFFFFF"/>
                </a:solidFill>
              </a:rPr>
            </a:br>
            <a:r>
              <a:rPr lang="en-US" sz="2800" dirty="0">
                <a:solidFill>
                  <a:srgbClr val="FFFFFF"/>
                </a:solidFill>
              </a:rPr>
              <a:t>A Multi-Threaded Tree-</a:t>
            </a:r>
            <a:r>
              <a:rPr lang="en-US" sz="2800" dirty="0" smtClean="0">
                <a:solidFill>
                  <a:srgbClr val="FFFFFF"/>
                </a:solidFill>
              </a:rPr>
              <a:t>Walker</a:t>
            </a:r>
            <a:r>
              <a:rPr lang="en-US" sz="2400" dirty="0">
                <a:solidFill>
                  <a:srgbClr val="FFFFFF"/>
                </a:solidFill>
              </a:rPr>
              <a:t/>
            </a:r>
            <a:br>
              <a:rPr lang="en-US" sz="2400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/>
            </a:r>
            <a:br>
              <a:rPr lang="en-US" sz="2400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*** </a:t>
            </a:r>
            <a:r>
              <a:rPr lang="en-US" sz="1800" dirty="0">
                <a:solidFill>
                  <a:srgbClr val="FFFFFF"/>
                </a:solidFill>
              </a:rPr>
              <a:t>Limited Distribution ***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4320" y="2252133"/>
            <a:ext cx="5200791" cy="307777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Version </a:t>
            </a:r>
            <a:r>
              <a:rPr lang="en-US" dirty="0" smtClean="0">
                <a:solidFill>
                  <a:srgbClr val="FFFFFF"/>
                </a:solidFill>
              </a:rPr>
              <a:t>2.02 </a:t>
            </a:r>
            <a:r>
              <a:rPr lang="en-US" dirty="0">
                <a:solidFill>
                  <a:srgbClr val="FFFFFF"/>
                </a:solidFill>
              </a:rPr>
              <a:t>– </a:t>
            </a:r>
            <a:r>
              <a:rPr lang="en-US" dirty="0" smtClean="0">
                <a:solidFill>
                  <a:srgbClr val="FFFFFF"/>
                </a:solidFill>
              </a:rPr>
              <a:t>July, </a:t>
            </a:r>
            <a:r>
              <a:rPr lang="en-US" dirty="0" smtClean="0">
                <a:solidFill>
                  <a:srgbClr val="FFFFFF"/>
                </a:solidFill>
              </a:rPr>
              <a:t>2017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898900" y="3130550"/>
            <a:ext cx="457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</a:rPr>
              <a:t>Bob Sneed</a:t>
            </a:r>
          </a:p>
          <a:p>
            <a:r>
              <a:rPr lang="en-US" sz="1200" dirty="0" smtClean="0">
                <a:solidFill>
                  <a:schemeClr val="tx2"/>
                </a:solidFill>
              </a:rPr>
              <a:t>Isilon Corporate </a:t>
            </a:r>
            <a:r>
              <a:rPr lang="en-US" sz="1200" dirty="0">
                <a:solidFill>
                  <a:schemeClr val="tx2"/>
                </a:solidFill>
              </a:rPr>
              <a:t>Systems Engineer</a:t>
            </a:r>
          </a:p>
          <a:p>
            <a:r>
              <a:rPr lang="en-US" sz="1200" b="1" dirty="0">
                <a:solidFill>
                  <a:schemeClr val="tx2"/>
                </a:solidFill>
              </a:rPr>
              <a:t>Dell EMC</a:t>
            </a:r>
            <a:r>
              <a:rPr lang="en-US" sz="1200" dirty="0">
                <a:solidFill>
                  <a:schemeClr val="tx2"/>
                </a:solidFill>
              </a:rPr>
              <a:t> | Emerging Technologies </a:t>
            </a:r>
            <a:r>
              <a:rPr lang="en-US" sz="1200" dirty="0" smtClean="0">
                <a:solidFill>
                  <a:schemeClr val="tx2"/>
                </a:solidFill>
              </a:rPr>
              <a:t>Division</a:t>
            </a:r>
          </a:p>
          <a:p>
            <a:r>
              <a:rPr lang="en-US" sz="1200" dirty="0" smtClean="0">
                <a:solidFill>
                  <a:schemeClr val="tx2"/>
                </a:solidFill>
              </a:rPr>
              <a:t>Email</a:t>
            </a:r>
            <a:r>
              <a:rPr lang="en-US" sz="1200" dirty="0">
                <a:solidFill>
                  <a:schemeClr val="tx2"/>
                </a:solidFill>
              </a:rPr>
              <a:t>: </a:t>
            </a:r>
            <a:r>
              <a:rPr lang="en-US" sz="1200" dirty="0" err="1">
                <a:solidFill>
                  <a:schemeClr val="tx2"/>
                </a:solidFill>
              </a:rPr>
              <a:t>Bob.Sneed</a:t>
            </a:r>
            <a:r>
              <a:rPr lang="en-US" sz="1200" dirty="0" err="1" smtClean="0">
                <a:solidFill>
                  <a:schemeClr val="tx2"/>
                </a:solidFill>
              </a:rPr>
              <a:t>@Dell.com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2389" y="2761382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sz="1400" dirty="0" err="1" smtClean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8709384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Usage </a:t>
            </a:r>
            <a:r>
              <a:rPr lang="mr-IN" dirty="0" smtClean="0">
                <a:solidFill>
                  <a:srgbClr val="444444"/>
                </a:solidFill>
              </a:rPr>
              <a:t>–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sz="2400" dirty="0" smtClean="0">
                <a:solidFill>
                  <a:srgbClr val="444444"/>
                </a:solidFill>
              </a:rPr>
              <a:t>&lt;primary mode&gt;</a:t>
            </a:r>
            <a:endParaRPr lang="en-US" sz="2400" dirty="0">
              <a:solidFill>
                <a:srgbClr val="444444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 wrap="none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 dirty="0" smtClean="0"/>
              <a:t>At most one of </a:t>
            </a:r>
            <a:r>
              <a:rPr lang="mr-IN" sz="1400" dirty="0" smtClean="0"/>
              <a:t>…</a:t>
            </a:r>
            <a:endParaRPr lang="en-US" sz="1400" dirty="0" smtClean="0"/>
          </a:p>
          <a:p>
            <a:pPr marL="346075" lvl="1" indent="0">
              <a:spcBef>
                <a:spcPts val="0"/>
              </a:spcBef>
              <a:buNone/>
            </a:pPr>
            <a:endParaRPr lang="en-US" sz="1000" dirty="0"/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/>
              <a:t>-</a:t>
            </a:r>
            <a:r>
              <a:rPr lang="en-US" sz="1400" dirty="0" err="1" smtClean="0"/>
              <a:t>ls</a:t>
            </a:r>
            <a:r>
              <a:rPr lang="en-US" sz="1400" dirty="0" smtClean="0"/>
              <a:t>			/</a:t>
            </a:r>
            <a:r>
              <a:rPr lang="en-US" sz="1400" dirty="0"/>
              <a:t>/ </a:t>
            </a:r>
            <a:r>
              <a:rPr lang="en-US" sz="1400" dirty="0" smtClean="0"/>
              <a:t>Create </a:t>
            </a:r>
            <a:r>
              <a:rPr lang="en-US" sz="1400" dirty="0"/>
              <a:t>.</a:t>
            </a:r>
            <a:r>
              <a:rPr lang="en-US" sz="1400" dirty="0" err="1"/>
              <a:t>ls</a:t>
            </a:r>
            <a:r>
              <a:rPr lang="en-US" sz="1400" dirty="0"/>
              <a:t> outputs (like </a:t>
            </a:r>
            <a:r>
              <a:rPr lang="en-US" sz="1400" dirty="0" err="1"/>
              <a:t>ls</a:t>
            </a:r>
            <a:r>
              <a:rPr lang="en-US" sz="1400" dirty="0"/>
              <a:t> </a:t>
            </a:r>
            <a:r>
              <a:rPr lang="en-US" sz="1400" dirty="0" smtClean="0"/>
              <a:t>–l)</a:t>
            </a:r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FF0000"/>
                </a:solidFill>
              </a:rPr>
              <a:t>-csv=&lt;file&gt;		// Create .csv outputs with specs in &lt;file&gt; [1]</a:t>
            </a:r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/>
              <a:t>-xml			/</a:t>
            </a:r>
            <a:r>
              <a:rPr lang="en-US" sz="1400" dirty="0"/>
              <a:t>/ </a:t>
            </a:r>
            <a:r>
              <a:rPr lang="en-US" sz="1400" dirty="0" smtClean="0"/>
              <a:t>Create </a:t>
            </a:r>
            <a:r>
              <a:rPr lang="en-US" sz="1400" dirty="0"/>
              <a:t>.xml </a:t>
            </a:r>
            <a:r>
              <a:rPr lang="en-US" sz="1400" dirty="0" smtClean="0"/>
              <a:t>outputs</a:t>
            </a:r>
            <a:endParaRPr lang="en-US" sz="1400" dirty="0"/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/>
              <a:t>-audit			/</a:t>
            </a:r>
            <a:r>
              <a:rPr lang="en-US" sz="1400" dirty="0"/>
              <a:t>/ </a:t>
            </a:r>
            <a:r>
              <a:rPr lang="en-US" sz="1400" dirty="0" smtClean="0"/>
              <a:t>Create </a:t>
            </a:r>
            <a:r>
              <a:rPr lang="en-US" sz="1400" dirty="0"/>
              <a:t>.audit files based on OneFS </a:t>
            </a:r>
            <a:r>
              <a:rPr lang="en-US" sz="1400" dirty="0" err="1"/>
              <a:t>SmartLock</a:t>
            </a:r>
            <a:r>
              <a:rPr lang="en-US" sz="1400" dirty="0"/>
              <a:t> </a:t>
            </a:r>
            <a:r>
              <a:rPr lang="en-US" sz="1400" dirty="0" smtClean="0"/>
              <a:t>status</a:t>
            </a:r>
            <a:endParaRPr lang="en-US" sz="1400" dirty="0"/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FF0000"/>
                </a:solidFill>
              </a:rPr>
              <a:t>-</a:t>
            </a:r>
            <a:r>
              <a:rPr lang="en-US" sz="1400" dirty="0" err="1" smtClean="0">
                <a:solidFill>
                  <a:srgbClr val="FF0000"/>
                </a:solidFill>
              </a:rPr>
              <a:t>cmp</a:t>
            </a:r>
            <a:r>
              <a:rPr lang="en-US" sz="1400" dirty="0" smtClean="0">
                <a:solidFill>
                  <a:srgbClr val="FF0000"/>
                </a:solidFill>
              </a:rPr>
              <a:t>			/</a:t>
            </a:r>
            <a:r>
              <a:rPr lang="en-US" sz="1400" dirty="0">
                <a:solidFill>
                  <a:srgbClr val="FF0000"/>
                </a:solidFill>
              </a:rPr>
              <a:t>/ </a:t>
            </a:r>
            <a:r>
              <a:rPr lang="en-US" sz="1400" dirty="0" smtClean="0">
                <a:solidFill>
                  <a:srgbClr val="FF0000"/>
                </a:solidFill>
              </a:rPr>
              <a:t>Create </a:t>
            </a:r>
            <a:r>
              <a:rPr lang="en-US" sz="1400" dirty="0">
                <a:solidFill>
                  <a:srgbClr val="FF0000"/>
                </a:solidFill>
              </a:rPr>
              <a:t>.</a:t>
            </a:r>
            <a:r>
              <a:rPr lang="en-US" sz="1400" dirty="0" err="1" smtClean="0">
                <a:solidFill>
                  <a:srgbClr val="FF0000"/>
                </a:solidFill>
              </a:rPr>
              <a:t>cmp</a:t>
            </a:r>
            <a:r>
              <a:rPr lang="en-US" sz="1400" dirty="0" smtClean="0">
                <a:solidFill>
                  <a:srgbClr val="FF0000"/>
                </a:solidFill>
              </a:rPr>
              <a:t> outputs </a:t>
            </a:r>
            <a:r>
              <a:rPr lang="en-US" sz="1400" dirty="0">
                <a:solidFill>
                  <a:srgbClr val="FF0000"/>
                </a:solidFill>
              </a:rPr>
              <a:t>from binary </a:t>
            </a:r>
            <a:r>
              <a:rPr lang="en-US" sz="1400" dirty="0" smtClean="0">
                <a:solidFill>
                  <a:srgbClr val="FF0000"/>
                </a:solidFill>
              </a:rPr>
              <a:t>compares [1]</a:t>
            </a:r>
            <a:endParaRPr lang="en-US" sz="1400" dirty="0">
              <a:solidFill>
                <a:srgbClr val="FF0000"/>
              </a:solidFill>
            </a:endParaRPr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/>
              <a:t>-</a:t>
            </a:r>
            <a:r>
              <a:rPr lang="en-US" sz="1400" dirty="0" err="1" smtClean="0"/>
              <a:t>fix_times</a:t>
            </a:r>
            <a:r>
              <a:rPr lang="en-US" sz="1400" dirty="0" smtClean="0"/>
              <a:t>		/</a:t>
            </a:r>
            <a:r>
              <a:rPr lang="en-US" sz="1400" dirty="0"/>
              <a:t>/ </a:t>
            </a:r>
            <a:r>
              <a:rPr lang="en-US" sz="1400" dirty="0" smtClean="0"/>
              <a:t>Create </a:t>
            </a:r>
            <a:r>
              <a:rPr lang="en-US" sz="1400" dirty="0"/>
              <a:t>.fix outputs (or just enumerate with </a:t>
            </a:r>
            <a:r>
              <a:rPr lang="en-US" sz="1400" dirty="0" smtClean="0"/>
              <a:t>–</a:t>
            </a:r>
            <a:r>
              <a:rPr lang="en-US" sz="1400" dirty="0" err="1" smtClean="0"/>
              <a:t>dryrun</a:t>
            </a:r>
            <a:r>
              <a:rPr lang="en-US" sz="1400" dirty="0" smtClean="0"/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 smtClean="0"/>
          </a:p>
          <a:p>
            <a:pPr marL="0" indent="0">
              <a:spcBef>
                <a:spcPts val="0"/>
              </a:spcBef>
              <a:buNone/>
            </a:pPr>
            <a:endParaRPr lang="en-US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 smtClean="0">
                <a:solidFill>
                  <a:srgbClr val="FF0000"/>
                </a:solidFill>
              </a:rPr>
              <a:t>[1] Not yet implemented or under development</a:t>
            </a:r>
            <a:endParaRPr lang="en-US" sz="1400" dirty="0" smtClean="0">
              <a:solidFill>
                <a:srgbClr val="FF0000"/>
              </a:solidFill>
            </a:endParaRPr>
          </a:p>
        </p:txBody>
      </p:sp>
      <p:pic>
        <p:nvPicPr>
          <p:cNvPr id="8" name="Picture 7" descr="sa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096" y="233622"/>
            <a:ext cx="1143000" cy="75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42696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Usage </a:t>
            </a:r>
            <a:r>
              <a:rPr lang="mr-IN" dirty="0" smtClean="0">
                <a:solidFill>
                  <a:srgbClr val="444444"/>
                </a:solidFill>
              </a:rPr>
              <a:t>–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sz="2400" dirty="0" smtClean="0">
                <a:solidFill>
                  <a:srgbClr val="444444"/>
                </a:solidFill>
              </a:rPr>
              <a:t>&lt;secondary mode&gt;</a:t>
            </a:r>
            <a:endParaRPr lang="en-US" sz="2400" dirty="0">
              <a:solidFill>
                <a:srgbClr val="444444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 wrap="none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rgbClr val="444444"/>
                </a:solidFill>
                <a:latin typeface="+mn-lt"/>
              </a:rPr>
              <a:t> Zero or more of </a:t>
            </a:r>
            <a:r>
              <a:rPr lang="mr-IN" sz="1600" b="1" dirty="0" smtClean="0">
                <a:solidFill>
                  <a:srgbClr val="444444"/>
                </a:solidFill>
                <a:latin typeface="+mn-lt"/>
              </a:rPr>
              <a:t>…</a:t>
            </a:r>
            <a:endParaRPr lang="en-US" sz="1600" b="1" dirty="0" smtClean="0">
              <a:solidFill>
                <a:srgbClr val="444444"/>
              </a:solidFill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solidFill>
                <a:srgbClr val="444444"/>
              </a:solidFill>
              <a:latin typeface="+mn-lt"/>
            </a:endParaRPr>
          </a:p>
          <a:p>
            <a:pPr marL="228600" lvl="1" indent="-228600">
              <a:spcBef>
                <a:spcPts val="0"/>
              </a:spcBef>
              <a:buClr>
                <a:schemeClr val="bg2"/>
              </a:buClr>
              <a:buFont typeface="Arial" pitchFamily="34" charset="0"/>
              <a:buChar char="•"/>
            </a:pPr>
            <a:r>
              <a:rPr lang="en-US" sz="1800" dirty="0" smtClean="0">
                <a:solidFill>
                  <a:srgbClr val="444444"/>
                </a:solidFill>
                <a:latin typeface="+mn-lt"/>
              </a:rPr>
              <a:t>Generic</a:t>
            </a:r>
          </a:p>
          <a:p>
            <a:pPr marL="334963" lvl="2" indent="0">
              <a:spcBef>
                <a:spcPts val="0"/>
              </a:spcBef>
              <a:buClr>
                <a:schemeClr val="bg2"/>
              </a:buClr>
              <a:buNone/>
            </a:pPr>
            <a:r>
              <a:rPr lang="en-US" sz="1400" dirty="0" smtClean="0">
                <a:solidFill>
                  <a:srgbClr val="444444"/>
                </a:solidFill>
              </a:rPr>
              <a:t>+</a:t>
            </a:r>
            <a:r>
              <a:rPr lang="en-US" sz="1400" dirty="0">
                <a:solidFill>
                  <a:srgbClr val="444444"/>
                </a:solidFill>
              </a:rPr>
              <a:t>tally			</a:t>
            </a:r>
            <a:r>
              <a:rPr lang="en-US" sz="1400" dirty="0" smtClean="0">
                <a:solidFill>
                  <a:srgbClr val="444444"/>
                </a:solidFill>
              </a:rPr>
              <a:t>	/</a:t>
            </a:r>
            <a:r>
              <a:rPr lang="en-US" sz="1400" dirty="0">
                <a:solidFill>
                  <a:srgbClr val="444444"/>
                </a:solidFill>
              </a:rPr>
              <a:t>/ Create .tally </a:t>
            </a:r>
            <a:r>
              <a:rPr lang="en-US" sz="1400" dirty="0" smtClean="0">
                <a:solidFill>
                  <a:srgbClr val="444444"/>
                </a:solidFill>
              </a:rPr>
              <a:t>output</a:t>
            </a:r>
            <a:endParaRPr lang="en-US" sz="1400" dirty="0" smtClean="0">
              <a:solidFill>
                <a:srgbClr val="444444"/>
              </a:solidFill>
              <a:latin typeface="+mn-lt"/>
            </a:endParaRPr>
          </a:p>
          <a:p>
            <a:pPr>
              <a:spcBef>
                <a:spcPts val="0"/>
              </a:spcBef>
              <a:buClr>
                <a:schemeClr val="bg2"/>
              </a:buClr>
            </a:pPr>
            <a:r>
              <a:rPr lang="en-US" sz="1800" dirty="0" smtClean="0">
                <a:solidFill>
                  <a:srgbClr val="444444"/>
                </a:solidFill>
                <a:latin typeface="+mn-lt"/>
              </a:rPr>
              <a:t>OneFS-only</a:t>
            </a:r>
          </a:p>
          <a:p>
            <a:pPr marL="341312" lvl="1" indent="0">
              <a:spcBef>
                <a:spcPts val="0"/>
              </a:spcBef>
              <a:buClr>
                <a:schemeClr val="bg2"/>
              </a:buClr>
              <a:buNone/>
            </a:pPr>
            <a:r>
              <a:rPr lang="en-US" sz="1400" dirty="0">
                <a:solidFill>
                  <a:srgbClr val="444444"/>
                </a:solidFill>
              </a:rPr>
              <a:t>+</a:t>
            </a:r>
            <a:r>
              <a:rPr lang="en-US" sz="1400" dirty="0" err="1">
                <a:solidFill>
                  <a:srgbClr val="444444"/>
                </a:solidFill>
              </a:rPr>
              <a:t>rm_acls</a:t>
            </a:r>
            <a:r>
              <a:rPr lang="en-US" sz="1400" dirty="0">
                <a:solidFill>
                  <a:srgbClr val="444444"/>
                </a:solidFill>
              </a:rPr>
              <a:t>			// </a:t>
            </a:r>
            <a:r>
              <a:rPr lang="en-US" sz="1400" dirty="0" smtClean="0">
                <a:solidFill>
                  <a:srgbClr val="444444"/>
                </a:solidFill>
              </a:rPr>
              <a:t>Remove </a:t>
            </a:r>
            <a:r>
              <a:rPr lang="en-US" sz="1400" dirty="0">
                <a:solidFill>
                  <a:srgbClr val="444444"/>
                </a:solidFill>
              </a:rPr>
              <a:t>non-inherited ACEs from </a:t>
            </a:r>
            <a:r>
              <a:rPr lang="en-US" sz="1400" dirty="0" smtClean="0">
                <a:solidFill>
                  <a:srgbClr val="444444"/>
                </a:solidFill>
              </a:rPr>
              <a:t>ACLs</a:t>
            </a:r>
          </a:p>
          <a:p>
            <a:pPr marL="341312" lvl="1" indent="0">
              <a:spcBef>
                <a:spcPts val="0"/>
              </a:spcBef>
              <a:buClr>
                <a:schemeClr val="bg2"/>
              </a:buClr>
              <a:buNone/>
            </a:pPr>
            <a:r>
              <a:rPr lang="en-US" sz="1400" dirty="0" smtClean="0">
                <a:solidFill>
                  <a:srgbClr val="FF0000"/>
                </a:solidFill>
                <a:latin typeface="+mn-lt"/>
              </a:rPr>
              <a:t>===============</a:t>
            </a:r>
          </a:p>
          <a:p>
            <a:pPr>
              <a:spcBef>
                <a:spcPts val="0"/>
              </a:spcBef>
              <a:buClr>
                <a:schemeClr val="bg2"/>
              </a:buClr>
            </a:pPr>
            <a:r>
              <a:rPr lang="en-US" sz="1800" dirty="0" smtClean="0">
                <a:solidFill>
                  <a:srgbClr val="444444"/>
                </a:solidFill>
                <a:latin typeface="+mn-lt"/>
              </a:rPr>
              <a:t>Linux-only</a:t>
            </a:r>
            <a:endParaRPr lang="en-US" sz="1800" dirty="0">
              <a:solidFill>
                <a:srgbClr val="444444"/>
              </a:solidFill>
              <a:latin typeface="+mn-lt"/>
            </a:endParaRPr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+</a:t>
            </a:r>
            <a:r>
              <a:rPr lang="en-US" sz="1400" dirty="0" err="1">
                <a:solidFill>
                  <a:srgbClr val="444444"/>
                </a:solidFill>
                <a:latin typeface="+mn-lt"/>
              </a:rPr>
              <a:t>xacls</a:t>
            </a:r>
            <a:r>
              <a:rPr lang="en-US" sz="1400" dirty="0">
                <a:solidFill>
                  <a:srgbClr val="444444"/>
                </a:solidFill>
                <a:latin typeface="+mn-lt"/>
              </a:rPr>
              <a:t>=[</a:t>
            </a:r>
            <a:r>
              <a:rPr lang="en-US" sz="1400" dirty="0" err="1">
                <a:solidFill>
                  <a:srgbClr val="444444"/>
                </a:solidFill>
                <a:latin typeface="+mn-lt"/>
              </a:rPr>
              <a:t>bin|chex|nfs|onefs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]	</a:t>
            </a:r>
            <a:r>
              <a:rPr lang="en-US" sz="1400" dirty="0">
                <a:solidFill>
                  <a:srgbClr val="444444"/>
                </a:solidFill>
                <a:latin typeface="+mn-lt"/>
              </a:rPr>
              <a:t>	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/</a:t>
            </a:r>
            <a:r>
              <a:rPr lang="en-US" sz="1400" dirty="0">
                <a:solidFill>
                  <a:srgbClr val="444444"/>
                </a:solidFill>
                <a:latin typeface="+mn-lt"/>
              </a:rPr>
              <a:t>/ 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[Linux] Create NFS4 ACL outputs from POSIX ACLs</a:t>
            </a:r>
            <a:endParaRPr lang="en-US" sz="1400" dirty="0">
              <a:solidFill>
                <a:srgbClr val="444444"/>
              </a:solidFill>
              <a:latin typeface="+mn-lt"/>
            </a:endParaRPr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+</a:t>
            </a:r>
            <a:r>
              <a:rPr lang="en-US" sz="1400" dirty="0" err="1">
                <a:solidFill>
                  <a:srgbClr val="444444"/>
                </a:solidFill>
                <a:latin typeface="+mn-lt"/>
              </a:rPr>
              <a:t>wacls</a:t>
            </a:r>
            <a:r>
              <a:rPr lang="en-US" sz="1400" dirty="0">
                <a:solidFill>
                  <a:srgbClr val="444444"/>
                </a:solidFill>
                <a:latin typeface="+mn-lt"/>
              </a:rPr>
              <a:t>=&lt;command&gt;	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	/</a:t>
            </a:r>
            <a:r>
              <a:rPr lang="en-US" sz="1400" dirty="0">
                <a:solidFill>
                  <a:srgbClr val="444444"/>
                </a:solidFill>
                <a:latin typeface="+mn-lt"/>
              </a:rPr>
              <a:t>/ 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[Linux] Write </a:t>
            </a:r>
            <a:r>
              <a:rPr lang="en-US" sz="1400" dirty="0">
                <a:solidFill>
                  <a:srgbClr val="444444"/>
                </a:solidFill>
                <a:latin typeface="+mn-lt"/>
              </a:rPr>
              <a:t>NFS4 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ACLs to &lt;command&gt; via pipe</a:t>
            </a:r>
            <a:endParaRPr lang="en-US" sz="1400" dirty="0" smtClean="0">
              <a:solidFill>
                <a:srgbClr val="FF0000"/>
              </a:solidFill>
              <a:latin typeface="+mn-lt"/>
            </a:endParaRPr>
          </a:p>
        </p:txBody>
      </p:sp>
      <p:pic>
        <p:nvPicPr>
          <p:cNvPr id="8" name="Picture 7" descr="sa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096" y="233622"/>
            <a:ext cx="1143000" cy="75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2527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Usage </a:t>
            </a:r>
            <a:r>
              <a:rPr lang="mr-IN" dirty="0" smtClean="0">
                <a:solidFill>
                  <a:srgbClr val="444444"/>
                </a:solidFill>
              </a:rPr>
              <a:t>–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sz="2400" dirty="0" smtClean="0">
                <a:solidFill>
                  <a:srgbClr val="444444"/>
                </a:solidFill>
              </a:rPr>
              <a:t>&lt;option&gt; values</a:t>
            </a:r>
            <a:endParaRPr lang="en-US" sz="2400" dirty="0">
              <a:solidFill>
                <a:srgbClr val="444444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 wrap="none">
            <a:normAutofit/>
          </a:bodyPr>
          <a:lstStyle/>
          <a:p>
            <a:pPr marL="168275" indent="0">
              <a:spcBef>
                <a:spcPts val="0"/>
              </a:spcBef>
              <a:buNone/>
            </a:pPr>
            <a:r>
              <a:rPr lang="en-US" sz="1600" b="1" dirty="0" smtClean="0">
                <a:latin typeface="+mn-lt"/>
              </a:rPr>
              <a:t>Most common options (especially </a:t>
            </a:r>
            <a:r>
              <a:rPr lang="mr-IN" sz="1600" b="1" dirty="0" smtClean="0">
                <a:latin typeface="+mn-lt"/>
              </a:rPr>
              <a:t>–</a:t>
            </a:r>
            <a:r>
              <a:rPr lang="en-US" sz="1600" b="1" dirty="0" err="1" smtClean="0">
                <a:latin typeface="+mn-lt"/>
              </a:rPr>
              <a:t>dop</a:t>
            </a:r>
            <a:r>
              <a:rPr lang="en-US" sz="1600" b="1" dirty="0" smtClean="0">
                <a:latin typeface="+mn-lt"/>
              </a:rPr>
              <a:t>=);</a:t>
            </a:r>
          </a:p>
          <a:p>
            <a:pPr marL="168275" indent="0">
              <a:spcBef>
                <a:spcPts val="0"/>
              </a:spcBef>
              <a:buNone/>
            </a:pPr>
            <a:endParaRPr lang="en-US" sz="1400" dirty="0">
              <a:latin typeface="+mn-lt"/>
            </a:endParaRP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</a:rPr>
              <a:t>-</a:t>
            </a:r>
            <a:r>
              <a:rPr lang="en-US" sz="1400" dirty="0">
                <a:latin typeface="+mn-lt"/>
              </a:rPr>
              <a:t>cd=&lt;path&gt;			// Set relative root for &lt;directory&gt; </a:t>
            </a:r>
            <a:r>
              <a:rPr lang="en-US" sz="1400" dirty="0" smtClean="0">
                <a:latin typeface="+mn-lt"/>
              </a:rPr>
              <a:t>arguments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/>
              <a:t>-</a:t>
            </a:r>
            <a:r>
              <a:rPr lang="en-US" sz="1400" dirty="0" err="1"/>
              <a:t>dop</a:t>
            </a:r>
            <a:r>
              <a:rPr lang="en-US" sz="1400" dirty="0"/>
              <a:t>=&lt;n&gt;			// Specifies the </a:t>
            </a:r>
            <a:r>
              <a:rPr lang="en-US" sz="1400" u="sng" dirty="0"/>
              <a:t>D</a:t>
            </a:r>
            <a:r>
              <a:rPr lang="en-US" sz="1400" dirty="0"/>
              <a:t>egree </a:t>
            </a:r>
            <a:r>
              <a:rPr lang="en-US" sz="1400" u="sng" dirty="0"/>
              <a:t>O</a:t>
            </a:r>
            <a:r>
              <a:rPr lang="en-US" sz="1400" dirty="0"/>
              <a:t>f </a:t>
            </a:r>
            <a:r>
              <a:rPr lang="en-US" sz="1400" u="sng" dirty="0" smtClean="0"/>
              <a:t>P</a:t>
            </a:r>
            <a:r>
              <a:rPr lang="en-US" sz="1400" dirty="0" smtClean="0"/>
              <a:t>arallelism</a:t>
            </a:r>
            <a:endParaRPr lang="en-US" sz="1400" dirty="0" smtClean="0">
              <a:latin typeface="+mn-lt"/>
            </a:endParaRP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</a:rPr>
              <a:t>-</a:t>
            </a:r>
            <a:r>
              <a:rPr lang="en-US" sz="1400" dirty="0" err="1">
                <a:latin typeface="+mn-lt"/>
              </a:rPr>
              <a:t>dryrun</a:t>
            </a:r>
            <a:r>
              <a:rPr lang="en-US" sz="1400" dirty="0">
                <a:latin typeface="+mn-lt"/>
              </a:rPr>
              <a:t>			// </a:t>
            </a:r>
            <a:r>
              <a:rPr lang="en-US" sz="1400" dirty="0" smtClean="0">
                <a:latin typeface="+mn-lt"/>
              </a:rPr>
              <a:t>Suppress </a:t>
            </a:r>
            <a:r>
              <a:rPr lang="en-US" sz="1400" dirty="0">
                <a:latin typeface="+mn-lt"/>
              </a:rPr>
              <a:t>making any filesystem changes</a:t>
            </a:r>
            <a:endParaRPr lang="en-US" sz="1400" dirty="0">
              <a:solidFill>
                <a:srgbClr val="FF0000"/>
              </a:solidFill>
              <a:latin typeface="+mn-lt"/>
            </a:endParaRP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</a:rPr>
              <a:t>-</a:t>
            </a:r>
            <a:r>
              <a:rPr lang="en-US" sz="1400" dirty="0">
                <a:latin typeface="+mn-lt"/>
              </a:rPr>
              <a:t>paths=&lt;</a:t>
            </a:r>
            <a:r>
              <a:rPr lang="en-US" sz="1400" dirty="0" err="1">
                <a:latin typeface="+mn-lt"/>
              </a:rPr>
              <a:t>paths_file</a:t>
            </a:r>
            <a:r>
              <a:rPr lang="en-US" sz="1400" dirty="0">
                <a:latin typeface="+mn-lt"/>
              </a:rPr>
              <a:t>&gt;		// Equivalent pathname prefixes for multi-</a:t>
            </a:r>
            <a:r>
              <a:rPr lang="en-US" sz="1400" dirty="0" err="1">
                <a:latin typeface="+mn-lt"/>
              </a:rPr>
              <a:t>pathing</a:t>
            </a:r>
            <a:endParaRPr lang="en-US" sz="1400" dirty="0">
              <a:solidFill>
                <a:srgbClr val="FF0000"/>
              </a:solidFill>
              <a:latin typeface="+mn-lt"/>
            </a:endParaRP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>
                <a:latin typeface="+mn-lt"/>
              </a:rPr>
              <a:t>-</a:t>
            </a:r>
            <a:r>
              <a:rPr lang="en-US" sz="1400" dirty="0" err="1">
                <a:latin typeface="+mn-lt"/>
              </a:rPr>
              <a:t>gz</a:t>
            </a:r>
            <a:r>
              <a:rPr lang="en-US" sz="1400" dirty="0">
                <a:latin typeface="+mn-lt"/>
              </a:rPr>
              <a:t>				// </a:t>
            </a:r>
            <a:r>
              <a:rPr lang="en-US" sz="1400" dirty="0" err="1">
                <a:latin typeface="+mn-lt"/>
              </a:rPr>
              <a:t>Gzip</a:t>
            </a:r>
            <a:r>
              <a:rPr lang="en-US" sz="1400" dirty="0">
                <a:latin typeface="+mn-lt"/>
              </a:rPr>
              <a:t> output files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>
                <a:latin typeface="+mn-lt"/>
              </a:rPr>
              <a:t>+.snapshot[s]			// Traverse .snapshot directories (OFF by default)</a:t>
            </a:r>
            <a:endParaRPr lang="en-US" sz="1400" dirty="0">
              <a:solidFill>
                <a:srgbClr val="FF0000"/>
              </a:solidFill>
              <a:latin typeface="+mn-lt"/>
            </a:endParaRPr>
          </a:p>
          <a:p>
            <a:pPr marL="514350" lvl="1" indent="0">
              <a:spcBef>
                <a:spcPts val="0"/>
              </a:spcBef>
              <a:buNone/>
            </a:pPr>
            <a:endParaRPr lang="en-US" sz="1200" dirty="0">
              <a:latin typeface="+mn-lt"/>
            </a:endParaRPr>
          </a:p>
          <a:p>
            <a:pPr marL="168275" indent="0">
              <a:spcBef>
                <a:spcPts val="0"/>
              </a:spcBef>
              <a:buNone/>
            </a:pPr>
            <a:r>
              <a:rPr lang="en-US" sz="1600" b="1" dirty="0" smtClean="0">
                <a:latin typeface="+mn-lt"/>
              </a:rPr>
              <a:t>More esoteric options;</a:t>
            </a:r>
          </a:p>
          <a:p>
            <a:pPr marL="168275" indent="0">
              <a:spcBef>
                <a:spcPts val="0"/>
              </a:spcBef>
              <a:buNone/>
            </a:pPr>
            <a:endParaRPr lang="en-US" sz="1400" dirty="0">
              <a:latin typeface="+mn-lt"/>
            </a:endParaRP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</a:rPr>
              <a:t>-</a:t>
            </a:r>
            <a:r>
              <a:rPr lang="en-US" sz="1400" dirty="0" err="1">
                <a:latin typeface="+mn-lt"/>
              </a:rPr>
              <a:t>pmode</a:t>
            </a:r>
            <a:r>
              <a:rPr lang="en-US" sz="1400" dirty="0">
                <a:latin typeface="+mn-lt"/>
              </a:rPr>
              <a:t>		</a:t>
            </a:r>
            <a:r>
              <a:rPr lang="en-US" sz="1400" dirty="0" smtClean="0">
                <a:latin typeface="+mn-lt"/>
              </a:rPr>
              <a:t>	/</a:t>
            </a:r>
            <a:r>
              <a:rPr lang="en-US" sz="1400" dirty="0">
                <a:latin typeface="+mn-lt"/>
              </a:rPr>
              <a:t>/ </a:t>
            </a:r>
            <a:r>
              <a:rPr lang="en-US" sz="1400" dirty="0" smtClean="0">
                <a:latin typeface="+mn-lt"/>
              </a:rPr>
              <a:t>Exclude </a:t>
            </a:r>
            <a:r>
              <a:rPr lang="en-US" sz="1400" dirty="0">
                <a:latin typeface="+mn-lt"/>
              </a:rPr>
              <a:t>mode bits </a:t>
            </a:r>
            <a:r>
              <a:rPr lang="en-US" sz="1400" dirty="0" smtClean="0">
                <a:latin typeface="+mn-lt"/>
              </a:rPr>
              <a:t>in output (-</a:t>
            </a:r>
            <a:r>
              <a:rPr lang="en-US" sz="1400" dirty="0" err="1" smtClean="0">
                <a:latin typeface="+mn-lt"/>
              </a:rPr>
              <a:t>ls</a:t>
            </a:r>
            <a:r>
              <a:rPr lang="en-US" sz="1400" dirty="0" smtClean="0">
                <a:latin typeface="+mn-lt"/>
              </a:rPr>
              <a:t>, -xml</a:t>
            </a:r>
            <a:r>
              <a:rPr lang="en-US" sz="1400" dirty="0" smtClean="0">
                <a:latin typeface="+mn-lt"/>
              </a:rPr>
              <a:t>)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</a:rPr>
              <a:t>+</a:t>
            </a:r>
            <a:r>
              <a:rPr lang="en-US" sz="1400" dirty="0" err="1" smtClean="0">
                <a:latin typeface="+mn-lt"/>
              </a:rPr>
              <a:t>denist</a:t>
            </a:r>
            <a:r>
              <a:rPr lang="en-US" sz="1400" dirty="0" smtClean="0">
                <a:latin typeface="+mn-lt"/>
              </a:rPr>
              <a:t>			// Reads first 512 bytes of every file as a </a:t>
            </a:r>
            <a:r>
              <a:rPr lang="en-US" sz="1400" dirty="0" err="1" smtClean="0">
                <a:latin typeface="+mn-lt"/>
              </a:rPr>
              <a:t>bencmark</a:t>
            </a:r>
            <a:endParaRPr lang="en-US" sz="1400" dirty="0">
              <a:latin typeface="+mn-lt"/>
            </a:endParaRP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</a:rPr>
              <a:t>+</a:t>
            </a:r>
            <a:r>
              <a:rPr lang="en-US" sz="1400" dirty="0" err="1">
                <a:latin typeface="+mn-lt"/>
              </a:rPr>
              <a:t>tstat</a:t>
            </a:r>
            <a:r>
              <a:rPr lang="en-US" sz="1400" dirty="0">
                <a:latin typeface="+mn-lt"/>
              </a:rPr>
              <a:t>		</a:t>
            </a:r>
            <a:r>
              <a:rPr lang="en-US" sz="1400" dirty="0" smtClean="0">
                <a:latin typeface="+mn-lt"/>
              </a:rPr>
              <a:t>	/</a:t>
            </a:r>
            <a:r>
              <a:rPr lang="en-US" sz="1400" dirty="0">
                <a:latin typeface="+mn-lt"/>
              </a:rPr>
              <a:t>/ </a:t>
            </a:r>
            <a:r>
              <a:rPr lang="en-US" sz="1400" dirty="0" smtClean="0">
                <a:latin typeface="+mn-lt"/>
              </a:rPr>
              <a:t>Include </a:t>
            </a:r>
            <a:r>
              <a:rPr lang="en-US" sz="1400" dirty="0">
                <a:latin typeface="+mn-lt"/>
              </a:rPr>
              <a:t>timing for stat() </a:t>
            </a:r>
            <a:r>
              <a:rPr lang="en-US" sz="1400" dirty="0" smtClean="0">
                <a:latin typeface="+mn-lt"/>
              </a:rPr>
              <a:t>calls (-</a:t>
            </a:r>
            <a:r>
              <a:rPr lang="en-US" sz="1400" dirty="0" err="1" smtClean="0">
                <a:latin typeface="+mn-lt"/>
              </a:rPr>
              <a:t>ls</a:t>
            </a:r>
            <a:r>
              <a:rPr lang="en-US" sz="1400" dirty="0" smtClean="0">
                <a:latin typeface="+mn-lt"/>
              </a:rPr>
              <a:t>, -xml)</a:t>
            </a:r>
            <a:endParaRPr lang="en-US" sz="1400" dirty="0">
              <a:latin typeface="+mn-lt"/>
            </a:endParaRP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</a:rPr>
              <a:t>-shadow=&lt;</a:t>
            </a:r>
            <a:r>
              <a:rPr lang="en-US" sz="1400" dirty="0" err="1" smtClean="0">
                <a:latin typeface="+mn-lt"/>
              </a:rPr>
              <a:t>dir</a:t>
            </a:r>
            <a:r>
              <a:rPr lang="en-US" sz="1400" dirty="0" smtClean="0">
                <a:latin typeface="+mn-lt"/>
              </a:rPr>
              <a:t>&gt;			// Shadow directory (</a:t>
            </a:r>
            <a:r>
              <a:rPr lang="en-US" sz="1400" dirty="0" smtClean="0">
                <a:solidFill>
                  <a:srgbClr val="FF6600"/>
                </a:solidFill>
                <a:latin typeface="+mn-lt"/>
              </a:rPr>
              <a:t>-</a:t>
            </a:r>
            <a:r>
              <a:rPr lang="en-US" sz="1400" dirty="0" err="1">
                <a:solidFill>
                  <a:srgbClr val="FF6600"/>
                </a:solidFill>
                <a:latin typeface="+mn-lt"/>
              </a:rPr>
              <a:t>c</a:t>
            </a:r>
            <a:r>
              <a:rPr lang="en-US" sz="1400" dirty="0" err="1" smtClean="0">
                <a:solidFill>
                  <a:srgbClr val="FF6600"/>
                </a:solidFill>
                <a:latin typeface="+mn-lt"/>
              </a:rPr>
              <a:t>mp</a:t>
            </a:r>
            <a:r>
              <a:rPr lang="en-US" sz="1400" dirty="0" smtClean="0">
                <a:latin typeface="+mn-lt"/>
              </a:rPr>
              <a:t>, -</a:t>
            </a:r>
            <a:r>
              <a:rPr lang="en-US" sz="1400" dirty="0" err="1" smtClean="0">
                <a:latin typeface="+mn-lt"/>
              </a:rPr>
              <a:t>fix_times</a:t>
            </a:r>
            <a:r>
              <a:rPr lang="en-US" sz="1400" dirty="0" smtClean="0">
                <a:latin typeface="+mn-lt"/>
              </a:rPr>
              <a:t>)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</a:rPr>
              <a:t>-</a:t>
            </a:r>
            <a:r>
              <a:rPr lang="en-US" sz="1400" dirty="0">
                <a:latin typeface="+mn-lt"/>
              </a:rPr>
              <a:t>tag=&lt;string&gt;	</a:t>
            </a:r>
            <a:r>
              <a:rPr lang="en-US" sz="1400" dirty="0" smtClean="0">
                <a:latin typeface="+mn-lt"/>
              </a:rPr>
              <a:t>		/</a:t>
            </a:r>
            <a:r>
              <a:rPr lang="en-US" sz="1400" dirty="0">
                <a:latin typeface="+mn-lt"/>
              </a:rPr>
              <a:t>/ </a:t>
            </a:r>
            <a:r>
              <a:rPr lang="en-US" sz="1400" dirty="0" smtClean="0">
                <a:latin typeface="+mn-lt"/>
              </a:rPr>
              <a:t>Sets </a:t>
            </a:r>
            <a:r>
              <a:rPr lang="en-US" sz="1400" dirty="0">
                <a:latin typeface="+mn-lt"/>
              </a:rPr>
              <a:t>column 1 value </a:t>
            </a:r>
            <a:r>
              <a:rPr lang="en-US" sz="1400" dirty="0" smtClean="0">
                <a:latin typeface="+mn-lt"/>
              </a:rPr>
              <a:t>in .tally output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 smtClean="0">
              <a:solidFill>
                <a:srgbClr val="FF6600"/>
              </a:solidFill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3200" dirty="0">
              <a:latin typeface="+mn-lt"/>
            </a:endParaRPr>
          </a:p>
        </p:txBody>
      </p:sp>
      <p:pic>
        <p:nvPicPr>
          <p:cNvPr id="8" name="Picture 7" descr="sa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096" y="233622"/>
            <a:ext cx="1143000" cy="75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58018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–</a:t>
            </a:r>
            <a:r>
              <a:rPr lang="en-US" dirty="0" err="1" smtClean="0">
                <a:solidFill>
                  <a:srgbClr val="444444"/>
                </a:solidFill>
              </a:rPr>
              <a:t>fix_times</a:t>
            </a:r>
            <a:r>
              <a:rPr lang="en-US" dirty="0" smtClean="0">
                <a:solidFill>
                  <a:srgbClr val="444444"/>
                </a:solidFill>
              </a:rPr>
              <a:t> mode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buClr>
                <a:srgbClr val="000000"/>
              </a:buClr>
            </a:pPr>
            <a:r>
              <a:rPr lang="en-US" dirty="0" smtClean="0">
                <a:solidFill>
                  <a:srgbClr val="444444"/>
                </a:solidFill>
              </a:rPr>
              <a:t>New in version 1.91</a:t>
            </a:r>
          </a:p>
          <a:p>
            <a:pPr>
              <a:buClr>
                <a:srgbClr val="000000"/>
              </a:buClr>
            </a:pPr>
            <a:r>
              <a:rPr lang="en-US" dirty="0" smtClean="0">
                <a:solidFill>
                  <a:srgbClr val="444444"/>
                </a:solidFill>
              </a:rPr>
              <a:t>Details in EMC-internal-only blog posting</a:t>
            </a:r>
            <a:endParaRPr lang="en-US" dirty="0">
              <a:solidFill>
                <a:srgbClr val="444444"/>
              </a:solidFill>
            </a:endParaRP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04573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–paths= Multi-</a:t>
            </a:r>
            <a:r>
              <a:rPr lang="en-US" dirty="0" err="1" smtClean="0">
                <a:solidFill>
                  <a:srgbClr val="444444"/>
                </a:solidFill>
              </a:rPr>
              <a:t>Pathing</a:t>
            </a:r>
            <a:r>
              <a:rPr lang="en-US" dirty="0" smtClean="0">
                <a:solidFill>
                  <a:srgbClr val="444444"/>
                </a:solidFill>
              </a:rPr>
              <a:t> Option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028700"/>
            <a:ext cx="8229600" cy="2114550"/>
          </a:xfrm>
          <a:ln>
            <a:solidFill>
              <a:schemeClr val="tx1"/>
            </a:solidFill>
          </a:ln>
        </p:spPr>
        <p:txBody>
          <a:bodyPr wrap="none" lIns="274320" anchor="ctr" anchorCtr="0"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# cat </a:t>
            </a:r>
            <a:r>
              <a:rPr lang="en-US" sz="1600" b="1" dirty="0" err="1" smtClean="0">
                <a:latin typeface="Consolas"/>
                <a:cs typeface="Consolas"/>
              </a:rPr>
              <a:t>pwalk</a:t>
            </a:r>
            <a:r>
              <a:rPr lang="en-US" sz="1600" b="1" dirty="0" smtClean="0">
                <a:latin typeface="Consolas"/>
                <a:cs typeface="Consolas"/>
              </a:rPr>
              <a:t>-paths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/</a:t>
            </a:r>
            <a:r>
              <a:rPr lang="en-US" sz="1600" b="1" dirty="0" err="1" smtClean="0">
                <a:latin typeface="Consolas"/>
                <a:cs typeface="Consolas"/>
              </a:rPr>
              <a:t>mnt</a:t>
            </a:r>
            <a:r>
              <a:rPr lang="en-US" sz="1600" b="1" dirty="0" smtClean="0">
                <a:latin typeface="Consolas"/>
                <a:cs typeface="Consolas"/>
              </a:rPr>
              <a:t>/1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/</a:t>
            </a:r>
            <a:r>
              <a:rPr lang="en-US" sz="1600" b="1" dirty="0" err="1" smtClean="0">
                <a:latin typeface="Consolas"/>
                <a:cs typeface="Consolas"/>
              </a:rPr>
              <a:t>mnt</a:t>
            </a:r>
            <a:r>
              <a:rPr lang="en-US" sz="1600" b="1" dirty="0" smtClean="0">
                <a:latin typeface="Consolas"/>
                <a:cs typeface="Consolas"/>
              </a:rPr>
              <a:t>/2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/</a:t>
            </a:r>
            <a:r>
              <a:rPr lang="en-US" sz="1600" b="1" dirty="0" err="1" smtClean="0">
                <a:latin typeface="Consolas"/>
                <a:cs typeface="Consolas"/>
              </a:rPr>
              <a:t>mnt</a:t>
            </a:r>
            <a:r>
              <a:rPr lang="en-US" sz="1600" b="1" dirty="0" smtClean="0">
                <a:latin typeface="Consolas"/>
                <a:cs typeface="Consolas"/>
              </a:rPr>
              <a:t>/3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# </a:t>
            </a:r>
            <a:r>
              <a:rPr lang="en-US" sz="1600" b="1" dirty="0" err="1" smtClean="0">
                <a:latin typeface="Consolas"/>
                <a:cs typeface="Consolas"/>
              </a:rPr>
              <a:t>pwalk</a:t>
            </a:r>
            <a:r>
              <a:rPr lang="en-US" sz="1600" b="1" dirty="0" smtClean="0">
                <a:latin typeface="Consolas"/>
                <a:cs typeface="Consolas"/>
              </a:rPr>
              <a:t> –</a:t>
            </a:r>
            <a:r>
              <a:rPr lang="en-US" sz="1600" b="1" dirty="0" err="1" smtClean="0">
                <a:latin typeface="Consolas"/>
                <a:cs typeface="Consolas"/>
              </a:rPr>
              <a:t>dop</a:t>
            </a:r>
            <a:r>
              <a:rPr lang="en-US" sz="1600" b="1" dirty="0" smtClean="0">
                <a:latin typeface="Consolas"/>
                <a:cs typeface="Consolas"/>
              </a:rPr>
              <a:t>=5 –paths=</a:t>
            </a:r>
            <a:r>
              <a:rPr lang="en-US" sz="1600" b="1" dirty="0" err="1" smtClean="0">
                <a:latin typeface="Consolas"/>
                <a:cs typeface="Consolas"/>
              </a:rPr>
              <a:t>pwalk</a:t>
            </a:r>
            <a:r>
              <a:rPr lang="en-US" sz="1600" b="1" dirty="0" smtClean="0">
                <a:latin typeface="Consolas"/>
                <a:cs typeface="Consolas"/>
              </a:rPr>
              <a:t>-paths /</a:t>
            </a:r>
            <a:r>
              <a:rPr lang="en-US" sz="1600" b="1" dirty="0" err="1" smtClean="0">
                <a:latin typeface="Consolas"/>
                <a:cs typeface="Consolas"/>
              </a:rPr>
              <a:t>mnt</a:t>
            </a:r>
            <a:r>
              <a:rPr lang="en-US" sz="1600" b="1" dirty="0" smtClean="0">
                <a:latin typeface="Consolas"/>
                <a:cs typeface="Consolas"/>
              </a:rPr>
              <a:t>/1/&lt;</a:t>
            </a:r>
            <a:r>
              <a:rPr lang="en-US" sz="1600" b="1" dirty="0" err="1" smtClean="0">
                <a:latin typeface="Consolas"/>
                <a:cs typeface="Consolas"/>
              </a:rPr>
              <a:t>target_directory</a:t>
            </a:r>
            <a:r>
              <a:rPr lang="en-US" sz="1600" b="1" dirty="0" smtClean="0">
                <a:latin typeface="Consolas"/>
                <a:cs typeface="Consolas"/>
              </a:rPr>
              <a:t>&gt; [&lt;…&gt;]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b="1" dirty="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	Worker 1 -&gt; /</a:t>
            </a:r>
            <a:r>
              <a:rPr lang="en-US" sz="1600" b="1" dirty="0" err="1" smtClean="0">
                <a:latin typeface="Consolas"/>
                <a:cs typeface="Consolas"/>
              </a:rPr>
              <a:t>mnt</a:t>
            </a:r>
            <a:r>
              <a:rPr lang="en-US" sz="1600" b="1" dirty="0" smtClean="0">
                <a:latin typeface="Consolas"/>
                <a:cs typeface="Consolas"/>
              </a:rPr>
              <a:t>/</a:t>
            </a:r>
            <a:r>
              <a:rPr lang="en-US" sz="1600" b="1" dirty="0">
                <a:latin typeface="Consolas"/>
                <a:cs typeface="Consolas"/>
              </a:rPr>
              <a:t>1/&lt;</a:t>
            </a:r>
            <a:r>
              <a:rPr lang="en-US" sz="1600" b="1" dirty="0" err="1">
                <a:latin typeface="Consolas"/>
                <a:cs typeface="Consolas"/>
              </a:rPr>
              <a:t>target_directory</a:t>
            </a:r>
            <a:r>
              <a:rPr lang="en-US" sz="1600" b="1" dirty="0">
                <a:latin typeface="Consolas"/>
                <a:cs typeface="Consolas"/>
              </a:rPr>
              <a:t>&gt;/</a:t>
            </a:r>
            <a:r>
              <a:rPr lang="en-US" sz="1600" b="1" dirty="0" smtClean="0">
                <a:latin typeface="Consolas"/>
                <a:cs typeface="Consolas"/>
              </a:rPr>
              <a:t>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	Worker 2 -&gt; /</a:t>
            </a:r>
            <a:r>
              <a:rPr lang="en-US" sz="1600" b="1" dirty="0" err="1" smtClean="0">
                <a:latin typeface="Consolas"/>
                <a:cs typeface="Consolas"/>
              </a:rPr>
              <a:t>mnt</a:t>
            </a:r>
            <a:r>
              <a:rPr lang="en-US" sz="1600" b="1" dirty="0" smtClean="0">
                <a:latin typeface="Consolas"/>
                <a:cs typeface="Consolas"/>
              </a:rPr>
              <a:t>/</a:t>
            </a:r>
            <a:r>
              <a:rPr lang="en-US" sz="1600" b="1" dirty="0">
                <a:latin typeface="Consolas"/>
                <a:cs typeface="Consolas"/>
              </a:rPr>
              <a:t>2/&lt;</a:t>
            </a:r>
            <a:r>
              <a:rPr lang="en-US" sz="1600" b="1" dirty="0" err="1">
                <a:latin typeface="Consolas"/>
                <a:cs typeface="Consolas"/>
              </a:rPr>
              <a:t>target_directory</a:t>
            </a:r>
            <a:r>
              <a:rPr lang="en-US" sz="1600" b="1" dirty="0">
                <a:latin typeface="Consolas"/>
                <a:cs typeface="Consolas"/>
              </a:rPr>
              <a:t>&gt;/...</a:t>
            </a:r>
            <a:endParaRPr lang="en-US" sz="1600" b="1" dirty="0" smtClean="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	Worker 3 -&gt; /</a:t>
            </a:r>
            <a:r>
              <a:rPr lang="en-US" sz="1600" b="1" dirty="0" err="1" smtClean="0">
                <a:latin typeface="Consolas"/>
                <a:cs typeface="Consolas"/>
              </a:rPr>
              <a:t>mnt</a:t>
            </a:r>
            <a:r>
              <a:rPr lang="en-US" sz="1600" b="1" dirty="0">
                <a:latin typeface="Consolas"/>
                <a:cs typeface="Consolas"/>
              </a:rPr>
              <a:t>/3/&lt;</a:t>
            </a:r>
            <a:r>
              <a:rPr lang="en-US" sz="1600" b="1" dirty="0" err="1">
                <a:latin typeface="Consolas"/>
                <a:cs typeface="Consolas"/>
              </a:rPr>
              <a:t>target_directory</a:t>
            </a:r>
            <a:r>
              <a:rPr lang="en-US" sz="1600" b="1" dirty="0">
                <a:latin typeface="Consolas"/>
                <a:cs typeface="Consolas"/>
              </a:rPr>
              <a:t>&gt;/...</a:t>
            </a:r>
            <a:endParaRPr lang="en-US" sz="1600" b="1" dirty="0" smtClean="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	Worker 4 -&gt; /</a:t>
            </a:r>
            <a:r>
              <a:rPr lang="en-US" sz="1600" b="1" dirty="0" err="1" smtClean="0">
                <a:latin typeface="Consolas"/>
                <a:cs typeface="Consolas"/>
              </a:rPr>
              <a:t>mnt</a:t>
            </a:r>
            <a:r>
              <a:rPr lang="en-US" sz="1600" b="1" dirty="0" smtClean="0">
                <a:latin typeface="Consolas"/>
                <a:cs typeface="Consolas"/>
              </a:rPr>
              <a:t>/</a:t>
            </a:r>
            <a:r>
              <a:rPr lang="en-US" sz="1600" b="1" dirty="0">
                <a:latin typeface="Consolas"/>
                <a:cs typeface="Consolas"/>
              </a:rPr>
              <a:t>1/&lt;</a:t>
            </a:r>
            <a:r>
              <a:rPr lang="en-US" sz="1600" b="1" dirty="0" err="1">
                <a:latin typeface="Consolas"/>
                <a:cs typeface="Consolas"/>
              </a:rPr>
              <a:t>target_directory</a:t>
            </a:r>
            <a:r>
              <a:rPr lang="en-US" sz="1600" b="1" dirty="0">
                <a:latin typeface="Consolas"/>
                <a:cs typeface="Consolas"/>
              </a:rPr>
              <a:t>&gt;/...</a:t>
            </a:r>
            <a:endParaRPr lang="en-US" sz="1600" b="1" dirty="0" smtClean="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	Worker 5 -&gt; /</a:t>
            </a:r>
            <a:r>
              <a:rPr lang="en-US" sz="1600" b="1" dirty="0" err="1" smtClean="0">
                <a:latin typeface="Consolas"/>
                <a:cs typeface="Consolas"/>
              </a:rPr>
              <a:t>mnt</a:t>
            </a:r>
            <a:r>
              <a:rPr lang="en-US" sz="1600" b="1" dirty="0">
                <a:latin typeface="Consolas"/>
                <a:cs typeface="Consolas"/>
              </a:rPr>
              <a:t>/2/&lt;</a:t>
            </a:r>
            <a:r>
              <a:rPr lang="en-US" sz="1600" b="1" dirty="0" err="1">
                <a:latin typeface="Consolas"/>
                <a:cs typeface="Consolas"/>
              </a:rPr>
              <a:t>target_directory</a:t>
            </a:r>
            <a:r>
              <a:rPr lang="en-US" sz="1600" b="1" dirty="0">
                <a:latin typeface="Consolas"/>
                <a:cs typeface="Consolas"/>
              </a:rPr>
              <a:t>&gt;/..</a:t>
            </a:r>
            <a:r>
              <a:rPr lang="en-US" sz="1600" b="1" dirty="0" smtClean="0">
                <a:latin typeface="Consolas"/>
                <a:cs typeface="Consolas"/>
              </a:rPr>
              <a:t>.</a:t>
            </a: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57200" y="3314701"/>
            <a:ext cx="822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0"/>
              </a:spcBef>
              <a:buFont typeface="Arial"/>
              <a:buChar char="•"/>
            </a:pPr>
            <a:r>
              <a:rPr lang="en-US" sz="1800" b="1" dirty="0" smtClean="0">
                <a:latin typeface="Consolas"/>
                <a:cs typeface="Consolas"/>
              </a:rPr>
              <a:t>NOTE </a:t>
            </a:r>
            <a:r>
              <a:rPr lang="en-US" sz="1800" b="1" dirty="0">
                <a:latin typeface="Consolas"/>
                <a:cs typeface="Consolas"/>
              </a:rPr>
              <a:t>1: Alternate </a:t>
            </a:r>
            <a:r>
              <a:rPr lang="en-US" sz="1800" b="1" dirty="0" smtClean="0">
                <a:latin typeface="Consolas"/>
                <a:cs typeface="Consolas"/>
              </a:rPr>
              <a:t>equivalent paths </a:t>
            </a:r>
            <a:r>
              <a:rPr lang="en-US" sz="1800" b="1" dirty="0">
                <a:latin typeface="Consolas"/>
                <a:cs typeface="Consolas"/>
              </a:rPr>
              <a:t>are assumed to mount the </a:t>
            </a:r>
            <a:r>
              <a:rPr lang="en-US" sz="1800" b="1" dirty="0" smtClean="0">
                <a:latin typeface="Consolas"/>
                <a:cs typeface="Consolas"/>
              </a:rPr>
              <a:t>exact same </a:t>
            </a:r>
            <a:r>
              <a:rPr lang="en-US" sz="1800" b="1" dirty="0">
                <a:latin typeface="Consolas"/>
                <a:cs typeface="Consolas"/>
              </a:rPr>
              <a:t>remote directory </a:t>
            </a:r>
            <a:r>
              <a:rPr lang="en-US" sz="1800" b="1" dirty="0" smtClean="0">
                <a:latin typeface="Consolas"/>
                <a:cs typeface="Consolas"/>
              </a:rPr>
              <a:t>from </a:t>
            </a:r>
            <a:r>
              <a:rPr lang="en-US" sz="1800" b="1" dirty="0">
                <a:latin typeface="Consolas"/>
                <a:cs typeface="Consolas"/>
              </a:rPr>
              <a:t>the same export</a:t>
            </a:r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r>
              <a:rPr lang="en-US" sz="1800" b="1" dirty="0">
                <a:latin typeface="Consolas"/>
                <a:cs typeface="Consolas"/>
              </a:rPr>
              <a:t>NOTE 2: </a:t>
            </a:r>
            <a:r>
              <a:rPr lang="en-US" sz="1800" b="1" dirty="0" smtClean="0">
                <a:latin typeface="Consolas"/>
                <a:cs typeface="Consolas"/>
              </a:rPr>
              <a:t>All </a:t>
            </a:r>
            <a:r>
              <a:rPr lang="en-US" sz="1800" b="1" dirty="0">
                <a:latin typeface="Consolas"/>
                <a:cs typeface="Consolas"/>
              </a:rPr>
              <a:t>command-line root directories </a:t>
            </a:r>
            <a:r>
              <a:rPr lang="en-US" sz="1800" b="1" dirty="0" smtClean="0">
                <a:latin typeface="Consolas"/>
                <a:cs typeface="Consolas"/>
              </a:rPr>
              <a:t>must begin </a:t>
            </a:r>
            <a:r>
              <a:rPr lang="en-US" sz="1800" b="1" dirty="0">
                <a:latin typeface="Consolas"/>
                <a:cs typeface="Consolas"/>
              </a:rPr>
              <a:t>with one of the </a:t>
            </a:r>
            <a:r>
              <a:rPr lang="en-US" sz="1800" b="1" dirty="0" smtClean="0">
                <a:latin typeface="Consolas"/>
                <a:cs typeface="Consolas"/>
              </a:rPr>
              <a:t>equivalent paths </a:t>
            </a:r>
            <a:r>
              <a:rPr lang="en-US" sz="1800" b="1" dirty="0">
                <a:latin typeface="Consolas"/>
                <a:cs typeface="Consolas"/>
              </a:rPr>
              <a:t>specified</a:t>
            </a:r>
          </a:p>
          <a:p>
            <a:pPr marL="285750" indent="-285750">
              <a:spcBef>
                <a:spcPts val="0"/>
              </a:spcBef>
              <a:buFont typeface="Arial"/>
              <a:buChar char="•"/>
            </a:pPr>
            <a:r>
              <a:rPr lang="en-US" sz="1800" b="1" dirty="0">
                <a:latin typeface="Consolas"/>
                <a:cs typeface="Consolas"/>
              </a:rPr>
              <a:t>NOTE 3: All </a:t>
            </a:r>
            <a:r>
              <a:rPr lang="en-US" sz="1800" b="1" dirty="0" smtClean="0">
                <a:latin typeface="Consolas"/>
                <a:cs typeface="Consolas"/>
              </a:rPr>
              <a:t>equivalent </a:t>
            </a:r>
            <a:r>
              <a:rPr lang="en-US" sz="1800" b="1" dirty="0">
                <a:latin typeface="Consolas"/>
                <a:cs typeface="Consolas"/>
              </a:rPr>
              <a:t>paths must be strings of equal length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9973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+tally </a:t>
            </a:r>
            <a:r>
              <a:rPr lang="en-US" dirty="0" smtClean="0">
                <a:solidFill>
                  <a:srgbClr val="444444"/>
                </a:solidFill>
              </a:rPr>
              <a:t>mode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10000"/>
          </a:bodyPr>
          <a:lstStyle/>
          <a:p>
            <a:pPr>
              <a:buClr>
                <a:srgbClr val="000000"/>
              </a:buClr>
            </a:pPr>
            <a:r>
              <a:rPr lang="en-US" dirty="0" smtClean="0"/>
              <a:t>Creates a summary</a:t>
            </a:r>
            <a:r>
              <a:rPr lang="en-US" dirty="0"/>
              <a:t> </a:t>
            </a:r>
            <a:r>
              <a:rPr lang="en-US" dirty="0" smtClean="0"/>
              <a:t>of space usage by file age</a:t>
            </a:r>
          </a:p>
          <a:p>
            <a:pPr>
              <a:buClr>
                <a:srgbClr val="000000"/>
              </a:buClr>
            </a:pPr>
            <a:r>
              <a:rPr lang="en-US" dirty="0" smtClean="0"/>
              <a:t>Output is a single CSV-formatted </a:t>
            </a:r>
            <a:r>
              <a:rPr lang="en-US" dirty="0" err="1" smtClean="0"/>
              <a:t>pwalk.tally</a:t>
            </a:r>
            <a:r>
              <a:rPr lang="en-US" dirty="0" smtClean="0"/>
              <a:t> output </a:t>
            </a:r>
            <a:r>
              <a:rPr lang="en-US" dirty="0" smtClean="0"/>
              <a:t>file with these columns;</a:t>
            </a:r>
            <a:endParaRPr lang="en-US" dirty="0" smtClean="0"/>
          </a:p>
          <a:p>
            <a:pPr marL="798512" lvl="1" indent="-457200">
              <a:buClr>
                <a:srgbClr val="000000"/>
              </a:buClr>
              <a:buFont typeface="+mj-lt"/>
              <a:buAutoNum type="arabicPeriod"/>
            </a:pPr>
            <a:r>
              <a:rPr lang="en-US" dirty="0" smtClean="0"/>
              <a:t>“Tag” </a:t>
            </a:r>
            <a:r>
              <a:rPr lang="mr-IN" dirty="0" smtClean="0"/>
              <a:t>–</a:t>
            </a:r>
            <a:r>
              <a:rPr lang="en-US" dirty="0" smtClean="0"/>
              <a:t> default is ‘</a:t>
            </a:r>
            <a:r>
              <a:rPr lang="en-US" dirty="0" err="1" smtClean="0"/>
              <a:t>pwalk</a:t>
            </a:r>
            <a:r>
              <a:rPr lang="en-US" dirty="0" smtClean="0"/>
              <a:t>’, settable with the </a:t>
            </a:r>
            <a:r>
              <a:rPr lang="mr-IN" dirty="0" smtClean="0"/>
              <a:t>–</a:t>
            </a:r>
            <a:r>
              <a:rPr lang="en-US" dirty="0" smtClean="0"/>
              <a:t>tag=&lt;string&gt; option</a:t>
            </a:r>
          </a:p>
          <a:p>
            <a:pPr marL="798512" lvl="1" indent="-457200">
              <a:buClr>
                <a:srgbClr val="000000"/>
              </a:buClr>
              <a:buFont typeface="+mj-lt"/>
              <a:buAutoNum type="arabicPeriod"/>
            </a:pPr>
            <a:r>
              <a:rPr lang="en-US" dirty="0" smtClean="0"/>
              <a:t>“Age”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mtime</a:t>
            </a:r>
            <a:r>
              <a:rPr lang="en-US" dirty="0" smtClean="0"/>
              <a:t> </a:t>
            </a:r>
            <a:r>
              <a:rPr lang="mr-IN" dirty="0" smtClean="0"/>
              <a:t>"</a:t>
            </a:r>
            <a:r>
              <a:rPr lang="mr-IN" dirty="0"/>
              <a:t>&lt; </a:t>
            </a:r>
            <a:r>
              <a:rPr lang="mr-IN" dirty="0" smtClean="0"/>
              <a:t>365</a:t>
            </a:r>
            <a:r>
              <a:rPr lang="en-US" dirty="0" smtClean="0"/>
              <a:t>”, “&lt; 730”, “&gt; 730”</a:t>
            </a:r>
          </a:p>
          <a:p>
            <a:pPr marL="798512" lvl="1" indent="-457200">
              <a:buClr>
                <a:srgbClr val="000000"/>
              </a:buClr>
              <a:buFont typeface="+mj-lt"/>
              <a:buAutoNum type="arabicPeriod"/>
            </a:pPr>
            <a:r>
              <a:rPr lang="en-US" dirty="0" smtClean="0"/>
              <a:t>“Files” </a:t>
            </a:r>
            <a:r>
              <a:rPr lang="mr-IN" dirty="0" smtClean="0"/>
              <a:t>–</a:t>
            </a:r>
            <a:r>
              <a:rPr lang="en-US" dirty="0" smtClean="0"/>
              <a:t>  file count</a:t>
            </a:r>
          </a:p>
          <a:p>
            <a:pPr marL="798512" lvl="1" indent="-457200">
              <a:buClr>
                <a:srgbClr val="000000"/>
              </a:buClr>
              <a:buFont typeface="+mj-lt"/>
              <a:buAutoNum type="arabicPeriod"/>
            </a:pPr>
            <a:r>
              <a:rPr lang="en-US" dirty="0" smtClean="0"/>
              <a:t>“Files%”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mr-IN" dirty="0" smtClean="0"/>
              <a:t>…</a:t>
            </a:r>
            <a:r>
              <a:rPr lang="en-US" dirty="0" smtClean="0"/>
              <a:t> again, as percent of total</a:t>
            </a:r>
          </a:p>
          <a:p>
            <a:pPr marL="798512" lvl="1" indent="-457200">
              <a:buClr>
                <a:srgbClr val="000000"/>
              </a:buClr>
              <a:buFont typeface="+mj-lt"/>
              <a:buAutoNum type="arabicPeriod"/>
            </a:pPr>
            <a:r>
              <a:rPr lang="en-US" dirty="0" smtClean="0"/>
              <a:t>“Size” </a:t>
            </a:r>
            <a:r>
              <a:rPr lang="mr-IN" dirty="0" smtClean="0"/>
              <a:t>–</a:t>
            </a:r>
            <a:r>
              <a:rPr lang="en-US" dirty="0"/>
              <a:t> total nominal </a:t>
            </a:r>
            <a:r>
              <a:rPr lang="en-US" dirty="0" smtClean="0"/>
              <a:t>bytes</a:t>
            </a:r>
            <a:endParaRPr lang="en-US" dirty="0" smtClean="0"/>
          </a:p>
          <a:p>
            <a:pPr marL="798512" lvl="1" indent="-457200">
              <a:buClr>
                <a:srgbClr val="000000"/>
              </a:buClr>
              <a:buFont typeface="+mj-lt"/>
              <a:buAutoNum type="arabicPeriod"/>
            </a:pPr>
            <a:r>
              <a:rPr lang="en-US" dirty="0" smtClean="0"/>
              <a:t>“Size%”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mr-IN" dirty="0" smtClean="0"/>
              <a:t>…</a:t>
            </a:r>
            <a:r>
              <a:rPr lang="en-US" dirty="0" smtClean="0"/>
              <a:t> again, as percent of total</a:t>
            </a:r>
          </a:p>
          <a:p>
            <a:pPr marL="798512" lvl="1" indent="-457200">
              <a:buClr>
                <a:srgbClr val="000000"/>
              </a:buClr>
              <a:buFont typeface="+mj-lt"/>
              <a:buAutoNum type="arabicPeriod"/>
            </a:pPr>
            <a:r>
              <a:rPr lang="en-US" dirty="0" smtClean="0"/>
              <a:t>“Space” </a:t>
            </a:r>
            <a:r>
              <a:rPr lang="mr-IN" dirty="0" smtClean="0"/>
              <a:t>–</a:t>
            </a:r>
            <a:r>
              <a:rPr lang="en-US" dirty="0"/>
              <a:t> total allocated bytes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/>
              <a:t>includes protection </a:t>
            </a:r>
            <a:r>
              <a:rPr lang="en-US" dirty="0" smtClean="0"/>
              <a:t>overhead</a:t>
            </a:r>
            <a:endParaRPr lang="en-US" dirty="0" smtClean="0"/>
          </a:p>
          <a:p>
            <a:pPr marL="798512" lvl="1" indent="-457200">
              <a:buClr>
                <a:srgbClr val="000000"/>
              </a:buClr>
              <a:buFont typeface="+mj-lt"/>
              <a:buAutoNum type="arabicPeriod"/>
            </a:pPr>
            <a:r>
              <a:rPr lang="en-US" dirty="0" smtClean="0"/>
              <a:t>“Space%” - </a:t>
            </a:r>
            <a:r>
              <a:rPr lang="mr-IN" dirty="0" smtClean="0"/>
              <a:t>…</a:t>
            </a:r>
            <a:r>
              <a:rPr lang="en-US" dirty="0" smtClean="0"/>
              <a:t> again, as percent of total</a:t>
            </a:r>
            <a:endParaRPr lang="en-US" dirty="0" smtClean="0"/>
          </a:p>
          <a:p>
            <a:pPr>
              <a:buClr>
                <a:srgbClr val="000000"/>
              </a:buClr>
            </a:pPr>
            <a:r>
              <a:rPr lang="en-US" dirty="0" smtClean="0"/>
              <a:t>This </a:t>
            </a:r>
            <a:r>
              <a:rPr lang="en-US" dirty="0" smtClean="0"/>
              <a:t>logic is hard-coded, but easily </a:t>
            </a:r>
            <a:r>
              <a:rPr lang="en-US" dirty="0" smtClean="0"/>
              <a:t>modified</a:t>
            </a:r>
          </a:p>
        </p:txBody>
      </p:sp>
    </p:spTree>
    <p:extLst>
      <p:ext uri="{BB962C8B-B14F-4D97-AF65-F5344CB8AC3E}">
        <p14:creationId xmlns:p14="http://schemas.microsoft.com/office/powerpoint/2010/main" val="23773595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+.snapshot Option</a:t>
            </a:r>
            <a:endParaRPr lang="en-US" dirty="0">
              <a:solidFill>
                <a:srgbClr val="444444"/>
              </a:solidFill>
            </a:endParaRP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u="sng" dirty="0" smtClean="0"/>
              <a:t>Unless</a:t>
            </a:r>
            <a:r>
              <a:rPr lang="en-US" dirty="0" smtClean="0"/>
              <a:t> ‘</a:t>
            </a:r>
            <a:r>
              <a:rPr lang="en-US" b="1" dirty="0" smtClean="0"/>
              <a:t>+.snapshot</a:t>
            </a:r>
            <a:r>
              <a:rPr lang="en-US" dirty="0" smtClean="0"/>
              <a:t>’ is specified, all .snapshot directories are skipped</a:t>
            </a:r>
            <a:endParaRPr lang="en-US" dirty="0"/>
          </a:p>
          <a:p>
            <a:r>
              <a:rPr lang="en-US" dirty="0" smtClean="0"/>
              <a:t>Client-side visibility of OneFS .snapshot directories varies, depending on client authentication, user mapping, and export/share options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9979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33400" y="1485900"/>
            <a:ext cx="8077200" cy="1885950"/>
          </a:xfrm>
        </p:spPr>
        <p:txBody>
          <a:bodyPr anchor="ctr" anchorCtr="1">
            <a:noAutofit/>
          </a:bodyPr>
          <a:lstStyle/>
          <a:p>
            <a:r>
              <a:rPr lang="en-US" sz="3600" dirty="0" smtClean="0">
                <a:solidFill>
                  <a:srgbClr val="444444"/>
                </a:solidFill>
              </a:rPr>
              <a:t>Platform-Specific Features</a:t>
            </a:r>
            <a:endParaRPr lang="en-US" sz="3600" dirty="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90206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713" y="228600"/>
            <a:ext cx="8410575" cy="614363"/>
          </a:xfrm>
        </p:spPr>
        <p:txBody>
          <a:bodyPr/>
          <a:lstStyle/>
          <a:p>
            <a:pPr>
              <a:lnSpc>
                <a:spcPts val="2700"/>
              </a:lnSpc>
            </a:pPr>
            <a:r>
              <a:rPr lang="en-US" dirty="0" smtClean="0">
                <a:solidFill>
                  <a:srgbClr val="444444"/>
                </a:solidFill>
              </a:rPr>
              <a:t>Linux: POSIX ACL Migration</a:t>
            </a:r>
            <a:r>
              <a:rPr lang="en-US" sz="2800" dirty="0" smtClean="0">
                <a:solidFill>
                  <a:srgbClr val="444444"/>
                </a:solidFill>
              </a:rPr>
              <a:t/>
            </a:r>
            <a:br>
              <a:rPr lang="en-US" sz="2800" dirty="0" smtClean="0">
                <a:solidFill>
                  <a:srgbClr val="444444"/>
                </a:solidFill>
              </a:rPr>
            </a:br>
            <a:r>
              <a:rPr lang="en-US" sz="2800" dirty="0" smtClean="0"/>
              <a:t>   </a:t>
            </a:r>
            <a:r>
              <a:rPr lang="en-US" sz="1600" dirty="0" smtClean="0">
                <a:solidFill>
                  <a:schemeClr val="accent6"/>
                </a:solidFill>
              </a:rPr>
              <a:t>[ Beta Code at v1.97 ]</a:t>
            </a:r>
            <a:endParaRPr lang="en-US" sz="1600" dirty="0">
              <a:solidFill>
                <a:schemeClr val="accent6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366714" y="1016794"/>
            <a:ext cx="8410575" cy="3555206"/>
          </a:xfrm>
        </p:spPr>
        <p:txBody>
          <a:bodyPr>
            <a:normAutofit fontScale="92500" lnSpcReduction="20000"/>
          </a:bodyPr>
          <a:lstStyle/>
          <a:p>
            <a:pPr>
              <a:buClr>
                <a:srgbClr val="000000"/>
              </a:buClr>
            </a:pPr>
            <a:r>
              <a:rPr lang="en-US" sz="2000" dirty="0" smtClean="0"/>
              <a:t>Features for migrating POSIX ACLs to OneFS </a:t>
            </a:r>
            <a:r>
              <a:rPr lang="mr-IN" sz="2000" dirty="0" smtClean="0"/>
              <a:t>…</a:t>
            </a:r>
            <a:endParaRPr lang="en-US" sz="2000" dirty="0" smtClean="0"/>
          </a:p>
          <a:p>
            <a:pPr lvl="1">
              <a:buClr>
                <a:srgbClr val="000000"/>
              </a:buClr>
            </a:pPr>
            <a:r>
              <a:rPr lang="en-US" sz="1800" dirty="0" smtClean="0"/>
              <a:t>POSIX ACLs (ACL+DACL) are extracted for each file or directory</a:t>
            </a:r>
          </a:p>
          <a:p>
            <a:pPr lvl="1">
              <a:buClr>
                <a:srgbClr val="000000"/>
              </a:buClr>
            </a:pPr>
            <a:r>
              <a:rPr lang="en-US" sz="1800" dirty="0" smtClean="0"/>
              <a:t>POSIX ACLs are translated to NFSv4 ACLs (skipping ‘trivial’ ACLs)</a:t>
            </a:r>
          </a:p>
          <a:p>
            <a:pPr lvl="2">
              <a:buClr>
                <a:srgbClr val="000000"/>
              </a:buClr>
            </a:pPr>
            <a:r>
              <a:rPr lang="en-US" sz="1400" dirty="0" smtClean="0"/>
              <a:t>Translation is per </a:t>
            </a:r>
            <a:r>
              <a:rPr lang="en-US" sz="1400" u="sng" dirty="0">
                <a:hlinkClick r:id="rId4"/>
              </a:rPr>
              <a:t>https://tools.ietf.org/html/draft-ietf-nfsv4-acl-mapping-05</a:t>
            </a:r>
            <a:r>
              <a:rPr lang="en-US" sz="1400" dirty="0"/>
              <a:t> (“</a:t>
            </a:r>
            <a:r>
              <a:rPr lang="en-US" sz="1400" b="1" i="1" dirty="0"/>
              <a:t>Mapping Between NFSv4 and </a:t>
            </a:r>
            <a:r>
              <a:rPr lang="en-US" sz="1400" b="1" i="1" dirty="0" err="1"/>
              <a:t>Posix</a:t>
            </a:r>
            <a:r>
              <a:rPr lang="en-US" sz="1400" b="1" i="1" dirty="0"/>
              <a:t> Draft ACLs</a:t>
            </a:r>
            <a:r>
              <a:rPr lang="en-US" sz="1400" b="1" dirty="0"/>
              <a:t>”)</a:t>
            </a:r>
            <a:r>
              <a:rPr lang="en-US" sz="1400" dirty="0"/>
              <a:t> </a:t>
            </a:r>
            <a:endParaRPr lang="en-US" sz="1400" dirty="0" smtClean="0"/>
          </a:p>
          <a:p>
            <a:pPr lvl="1">
              <a:buClr>
                <a:srgbClr val="000000"/>
              </a:buClr>
            </a:pPr>
            <a:r>
              <a:rPr lang="en-US" sz="1800" dirty="0" smtClean="0"/>
              <a:t>Only numeric UID </a:t>
            </a:r>
            <a:r>
              <a:rPr lang="en-US" sz="1800" dirty="0"/>
              <a:t>and GID </a:t>
            </a:r>
            <a:r>
              <a:rPr lang="en-US" sz="1800" dirty="0" smtClean="0"/>
              <a:t>IDs are </a:t>
            </a:r>
            <a:r>
              <a:rPr lang="en-US" sz="1800" dirty="0"/>
              <a:t>used (no name translations </a:t>
            </a:r>
            <a:r>
              <a:rPr lang="en-US" sz="1800" dirty="0" smtClean="0"/>
              <a:t>applied)</a:t>
            </a:r>
          </a:p>
          <a:p>
            <a:pPr lvl="1">
              <a:buClr>
                <a:srgbClr val="000000"/>
              </a:buClr>
            </a:pPr>
            <a:r>
              <a:rPr lang="en-US" sz="1800" dirty="0" smtClean="0"/>
              <a:t>See also: “</a:t>
            </a:r>
            <a:r>
              <a:rPr lang="en-US" sz="1800" b="1" i="1" dirty="0"/>
              <a:t>Converting POSIX ACLs to NFSv4 ACLs with </a:t>
            </a:r>
            <a:r>
              <a:rPr lang="en-US" sz="1800" b="1" i="1" dirty="0" err="1"/>
              <a:t>pwalk</a:t>
            </a:r>
            <a:r>
              <a:rPr lang="en-US" sz="1800" b="1" i="1" dirty="0"/>
              <a:t>(1</a:t>
            </a:r>
            <a:r>
              <a:rPr lang="en-US" sz="1800" b="1" i="1" dirty="0" smtClean="0"/>
              <a:t>)</a:t>
            </a:r>
            <a:r>
              <a:rPr lang="en-US" sz="1800" dirty="0" smtClean="0"/>
              <a:t>“</a:t>
            </a:r>
          </a:p>
          <a:p>
            <a:pPr>
              <a:buClr>
                <a:srgbClr val="000000"/>
              </a:buClr>
            </a:pPr>
            <a:r>
              <a:rPr lang="en-US" sz="2000" dirty="0" smtClean="0"/>
              <a:t>+</a:t>
            </a:r>
            <a:r>
              <a:rPr lang="en-US" sz="2000" dirty="0" err="1" smtClean="0"/>
              <a:t>wacls</a:t>
            </a:r>
            <a:r>
              <a:rPr lang="en-US" sz="2000" dirty="0" smtClean="0"/>
              <a:t>=&lt;command&gt;			// ‘Write ACLs’</a:t>
            </a:r>
          </a:p>
          <a:p>
            <a:pPr lvl="1">
              <a:buClr>
                <a:srgbClr val="000000"/>
              </a:buClr>
            </a:pPr>
            <a:r>
              <a:rPr lang="en-US" sz="1800" dirty="0" smtClean="0"/>
              <a:t>Binary [NFSv4 ACL, pathname] tuples will be piped to the specified command; normally a remote invocation of the OneFS-native </a:t>
            </a:r>
            <a:r>
              <a:rPr lang="en-US" sz="1800" dirty="0" err="1" smtClean="0"/>
              <a:t>pwalk</a:t>
            </a:r>
            <a:r>
              <a:rPr lang="en-US" sz="1800" dirty="0" smtClean="0"/>
              <a:t> </a:t>
            </a:r>
            <a:r>
              <a:rPr lang="en-US" sz="1800" dirty="0" err="1" smtClean="0"/>
              <a:t>symbiont</a:t>
            </a:r>
            <a:r>
              <a:rPr lang="en-US" sz="1800" dirty="0" smtClean="0"/>
              <a:t> called ‘</a:t>
            </a:r>
            <a:r>
              <a:rPr lang="en-US" sz="1800" dirty="0" err="1" smtClean="0"/>
              <a:t>wacls</a:t>
            </a:r>
            <a:r>
              <a:rPr lang="en-US" sz="1800" dirty="0" smtClean="0"/>
              <a:t>’</a:t>
            </a:r>
          </a:p>
          <a:p>
            <a:pPr lvl="2">
              <a:buClr>
                <a:srgbClr val="000000"/>
              </a:buClr>
            </a:pPr>
            <a:r>
              <a:rPr lang="en-US" sz="1400" dirty="0" smtClean="0"/>
              <a:t>OneFS-native ‘</a:t>
            </a:r>
            <a:r>
              <a:rPr lang="en-US" sz="1400" dirty="0" err="1" smtClean="0"/>
              <a:t>wacls</a:t>
            </a:r>
            <a:r>
              <a:rPr lang="en-US" sz="1400" dirty="0" smtClean="0"/>
              <a:t>’ binary runs with root privilege to apply the NFSv4 ACL values</a:t>
            </a:r>
          </a:p>
          <a:p>
            <a:pPr>
              <a:buClr>
                <a:srgbClr val="000000"/>
              </a:buClr>
            </a:pPr>
            <a:r>
              <a:rPr lang="en-US" sz="2000" dirty="0" smtClean="0"/>
              <a:t>+</a:t>
            </a:r>
            <a:r>
              <a:rPr lang="en-US" sz="2000" dirty="0" err="1" smtClean="0"/>
              <a:t>xacls</a:t>
            </a:r>
            <a:r>
              <a:rPr lang="en-US" sz="2000" dirty="0" smtClean="0"/>
              <a:t>=[binary|nfs4_setfacl]		// ‘</a:t>
            </a:r>
            <a:r>
              <a:rPr lang="en-US" sz="2000" dirty="0" err="1" smtClean="0"/>
              <a:t>eXtract</a:t>
            </a:r>
            <a:r>
              <a:rPr lang="en-US" sz="2000" dirty="0" smtClean="0"/>
              <a:t> ACLs’</a:t>
            </a:r>
            <a:endParaRPr lang="en-US" sz="2000" dirty="0"/>
          </a:p>
          <a:p>
            <a:pPr lvl="1">
              <a:buClr>
                <a:srgbClr val="000000"/>
              </a:buClr>
            </a:pPr>
            <a:r>
              <a:rPr lang="en-US" sz="1800" dirty="0" smtClean="0"/>
              <a:t>For all non-trivial NFSv4 ACLs found, </a:t>
            </a:r>
            <a:r>
              <a:rPr lang="en-US" sz="1800" dirty="0" err="1" smtClean="0"/>
              <a:t>pwalk</a:t>
            </a:r>
            <a:r>
              <a:rPr lang="en-US" sz="1800" dirty="0" smtClean="0"/>
              <a:t> will create the corresponding nfs4_setfacl command in a &lt;</a:t>
            </a:r>
            <a:r>
              <a:rPr lang="en-US" sz="1800" dirty="0" err="1" smtClean="0"/>
              <a:t>workerNN</a:t>
            </a:r>
            <a:r>
              <a:rPr lang="en-US" sz="1800" dirty="0" smtClean="0"/>
              <a:t>&gt;.nfs4 output file</a:t>
            </a:r>
          </a:p>
        </p:txBody>
      </p:sp>
    </p:spTree>
    <p:extLst>
      <p:ext uri="{BB962C8B-B14F-4D97-AF65-F5344CB8AC3E}">
        <p14:creationId xmlns:p14="http://schemas.microsoft.com/office/powerpoint/2010/main" val="211794970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4444"/>
                </a:solidFill>
              </a:rPr>
              <a:t>OneFS: –audit mode</a:t>
            </a:r>
            <a:endParaRPr lang="en-US" dirty="0">
              <a:solidFill>
                <a:srgbClr val="444444"/>
              </a:solidFill>
            </a:endParaRP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366714" y="1016794"/>
            <a:ext cx="8410575" cy="3555206"/>
          </a:xfrm>
        </p:spPr>
        <p:txBody>
          <a:bodyPr>
            <a:normAutofit/>
          </a:bodyPr>
          <a:lstStyle/>
          <a:p>
            <a:pPr>
              <a:buClr>
                <a:srgbClr val="000000"/>
              </a:buClr>
            </a:pPr>
            <a:r>
              <a:rPr lang="en-US" sz="1800" dirty="0" smtClean="0"/>
              <a:t>Produces comma-delimited .audit outputs for OneFS </a:t>
            </a:r>
            <a:r>
              <a:rPr lang="en-US" sz="1800" dirty="0" err="1" smtClean="0"/>
              <a:t>SmartLock</a:t>
            </a:r>
            <a:r>
              <a:rPr lang="en-US" sz="1800" dirty="0" smtClean="0"/>
              <a:t> </a:t>
            </a:r>
            <a:r>
              <a:rPr lang="en-US" sz="1800" dirty="0" smtClean="0"/>
              <a:t>files</a:t>
            </a:r>
          </a:p>
          <a:p>
            <a:pPr>
              <a:buClr>
                <a:srgbClr val="000000"/>
              </a:buClr>
            </a:pPr>
            <a:r>
              <a:rPr lang="en-US" sz="1800" dirty="0" smtClean="0"/>
              <a:t>Map of output is written to </a:t>
            </a:r>
            <a:r>
              <a:rPr lang="en-US" sz="1800" dirty="0" err="1" smtClean="0"/>
              <a:t>pwalk.log</a:t>
            </a:r>
            <a:endParaRPr lang="en-US" sz="1800" dirty="0" smtClean="0"/>
          </a:p>
          <a:p>
            <a:pPr>
              <a:buClr>
                <a:srgbClr val="000000"/>
              </a:buClr>
            </a:pPr>
            <a:r>
              <a:rPr lang="en-US" sz="1800" dirty="0" smtClean="0"/>
              <a:t>Restrictions</a:t>
            </a:r>
          </a:p>
          <a:p>
            <a:pPr lvl="1">
              <a:buClr>
                <a:srgbClr val="000000"/>
              </a:buClr>
            </a:pPr>
            <a:r>
              <a:rPr lang="en-US" sz="1600" dirty="0" smtClean="0">
                <a:solidFill>
                  <a:srgbClr val="B5121B"/>
                </a:solidFill>
              </a:rPr>
              <a:t>MUST run natively on OneFS</a:t>
            </a:r>
          </a:p>
          <a:p>
            <a:pPr lvl="1">
              <a:buClr>
                <a:srgbClr val="000000"/>
              </a:buClr>
            </a:pPr>
            <a:r>
              <a:rPr lang="en-US" sz="1600" dirty="0" smtClean="0">
                <a:solidFill>
                  <a:srgbClr val="B5121B"/>
                </a:solidFill>
              </a:rPr>
              <a:t>Requires adjunct </a:t>
            </a:r>
            <a:r>
              <a:rPr lang="en-US" sz="1600" dirty="0" err="1" smtClean="0">
                <a:solidFill>
                  <a:srgbClr val="B5121B"/>
                </a:solidFill>
              </a:rPr>
              <a:t>pwalk_pyhton.py</a:t>
            </a:r>
            <a:r>
              <a:rPr lang="en-US" sz="1600" dirty="0" smtClean="0">
                <a:solidFill>
                  <a:srgbClr val="B5121B"/>
                </a:solidFill>
              </a:rPr>
              <a:t> file to be present in the working directory where </a:t>
            </a:r>
            <a:r>
              <a:rPr lang="en-US" sz="1600" dirty="0" err="1" smtClean="0">
                <a:solidFill>
                  <a:srgbClr val="B5121B"/>
                </a:solidFill>
              </a:rPr>
              <a:t>pwalk</a:t>
            </a:r>
            <a:r>
              <a:rPr lang="en-US" sz="1600" dirty="0" smtClean="0">
                <a:solidFill>
                  <a:srgbClr val="B5121B"/>
                </a:solidFill>
              </a:rPr>
              <a:t> is launched</a:t>
            </a:r>
            <a:endParaRPr lang="en-US" sz="1600" dirty="0">
              <a:solidFill>
                <a:srgbClr val="B5121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32864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Disclaimers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366714" y="1060450"/>
            <a:ext cx="8410575" cy="3610036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i="1" dirty="0" smtClean="0">
                <a:latin typeface="+mn-lt"/>
              </a:rPr>
              <a:t>The software described herein is FREE CODE provided for instructional purposes only. It is  not an official or supported product of </a:t>
            </a:r>
            <a:r>
              <a:rPr lang="en-US" sz="1800" i="1" dirty="0" smtClean="0">
                <a:latin typeface="+mn-lt"/>
              </a:rPr>
              <a:t>Dell Technologies, Dell EMC, or </a:t>
            </a:r>
            <a:r>
              <a:rPr lang="en-US" sz="1800" i="1" dirty="0" smtClean="0">
                <a:latin typeface="+mn-lt"/>
              </a:rPr>
              <a:t>any of its affiliates. </a:t>
            </a:r>
            <a:r>
              <a:rPr lang="en-US" sz="1800" i="1" dirty="0" smtClean="0">
                <a:latin typeface="+mn-lt"/>
              </a:rPr>
              <a:t>Neither Dell Technologies nor Dell EMC assume any </a:t>
            </a:r>
            <a:r>
              <a:rPr lang="en-US" sz="1800" i="1" dirty="0" smtClean="0">
                <a:latin typeface="+mn-lt"/>
              </a:rPr>
              <a:t>liability </a:t>
            </a:r>
            <a:r>
              <a:rPr lang="en-US" sz="1800" i="1" dirty="0" smtClean="0">
                <a:latin typeface="+mn-lt"/>
              </a:rPr>
              <a:t>whatsoever for </a:t>
            </a:r>
            <a:r>
              <a:rPr lang="en-US" sz="1800" i="1" dirty="0" smtClean="0">
                <a:latin typeface="+mn-lt"/>
              </a:rPr>
              <a:t>any use of this software or derivatives of this software, including any potential consequential damages which could arise from its use.</a:t>
            </a:r>
          </a:p>
          <a:p>
            <a:pPr marL="0" indent="0">
              <a:spcBef>
                <a:spcPts val="0"/>
              </a:spcBef>
              <a:buNone/>
            </a:pPr>
            <a:endParaRPr lang="en-US" sz="900" i="1" dirty="0" smtClean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 smtClean="0">
                <a:latin typeface="+mn-lt"/>
              </a:rPr>
              <a:t>The C source code includes this disclaimer ...</a:t>
            </a:r>
            <a:endParaRPr lang="en-US" sz="1800" i="1" dirty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900" dirty="0" smtClean="0">
              <a:latin typeface="+mn-lt"/>
            </a:endParaRPr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  <a:cs typeface="Consolas"/>
              </a:rPr>
              <a:t>/</a:t>
            </a:r>
            <a:r>
              <a:rPr lang="en-US" sz="1400" dirty="0">
                <a:latin typeface="+mn-lt"/>
                <a:cs typeface="Consolas"/>
              </a:rPr>
              <a:t>/ This is FREE CODE.  There are no warranties</a:t>
            </a:r>
            <a:r>
              <a:rPr lang="en-US" sz="1400" dirty="0" smtClean="0">
                <a:latin typeface="+mn-lt"/>
                <a:cs typeface="Consolas"/>
              </a:rPr>
              <a:t>,</a:t>
            </a:r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  <a:cs typeface="Consolas"/>
              </a:rPr>
              <a:t>// express </a:t>
            </a:r>
            <a:r>
              <a:rPr lang="en-US" sz="1400" dirty="0">
                <a:latin typeface="+mn-lt"/>
                <a:cs typeface="Consolas"/>
              </a:rPr>
              <a:t>or implied of any sort whatsoever,</a:t>
            </a:r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>
                <a:latin typeface="+mn-lt"/>
                <a:cs typeface="Consolas"/>
              </a:rPr>
              <a:t>// including any warrantees of correctness or </a:t>
            </a:r>
            <a:endParaRPr lang="en-US" sz="1400" dirty="0" smtClean="0">
              <a:latin typeface="+mn-lt"/>
              <a:cs typeface="Consolas"/>
            </a:endParaRPr>
          </a:p>
          <a:p>
            <a:pPr marL="346075" lvl="1" indent="0">
              <a:spcBef>
                <a:spcPts val="0"/>
              </a:spcBef>
              <a:buNone/>
            </a:pPr>
            <a:r>
              <a:rPr lang="en-US" sz="1400" dirty="0" smtClean="0">
                <a:latin typeface="+mn-lt"/>
                <a:cs typeface="Consolas"/>
              </a:rPr>
              <a:t>// suitability </a:t>
            </a:r>
            <a:r>
              <a:rPr lang="en-US" sz="1400" dirty="0">
                <a:latin typeface="+mn-lt"/>
                <a:cs typeface="Consolas"/>
              </a:rPr>
              <a:t>for any particular purpose</a:t>
            </a:r>
            <a:r>
              <a:rPr lang="en-US" sz="1400" dirty="0" smtClean="0">
                <a:latin typeface="+mn-lt"/>
                <a:cs typeface="Consolas"/>
              </a:rPr>
              <a:t>.</a:t>
            </a:r>
          </a:p>
          <a:p>
            <a:pPr marL="346075" lvl="1" indent="0">
              <a:spcBef>
                <a:spcPts val="0"/>
              </a:spcBef>
              <a:buNone/>
            </a:pPr>
            <a:endParaRPr lang="en-US" sz="900" dirty="0" smtClean="0">
              <a:latin typeface="+mn-lt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i="1" dirty="0" smtClean="0">
                <a:latin typeface="+mn-lt"/>
                <a:cs typeface="Consolas"/>
              </a:rPr>
              <a:t>This code is a work-in-process. All aspects of its features and implementation are subject to change.</a:t>
            </a:r>
            <a:endParaRPr lang="en-US" sz="1800" i="1" dirty="0" smtClean="0">
              <a:latin typeface="+mn-lt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14783507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–</a:t>
            </a:r>
            <a:r>
              <a:rPr lang="en-US" dirty="0" err="1" smtClean="0">
                <a:solidFill>
                  <a:srgbClr val="444444"/>
                </a:solidFill>
              </a:rPr>
              <a:t>cmp</a:t>
            </a:r>
            <a:r>
              <a:rPr lang="en-US" dirty="0" smtClean="0">
                <a:solidFill>
                  <a:srgbClr val="444444"/>
                </a:solidFill>
              </a:rPr>
              <a:t> mode (FUTURE)</a:t>
            </a:r>
            <a:endParaRPr lang="en-US" dirty="0">
              <a:solidFill>
                <a:srgbClr val="444444"/>
              </a:solidFill>
            </a:endParaRP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366714" y="1016794"/>
            <a:ext cx="8410575" cy="3555206"/>
          </a:xfrm>
        </p:spPr>
        <p:txBody>
          <a:bodyPr>
            <a:normAutofit/>
          </a:bodyPr>
          <a:lstStyle/>
          <a:p>
            <a:r>
              <a:rPr lang="en-US" dirty="0" smtClean="0"/>
              <a:t>FUTURE: Exhaustive </a:t>
            </a:r>
            <a:r>
              <a:rPr lang="en-US" dirty="0" err="1" smtClean="0"/>
              <a:t>bytewise</a:t>
            </a:r>
            <a:r>
              <a:rPr lang="en-US" dirty="0" smtClean="0"/>
              <a:t> comparison of ostensibly similar or identical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17868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–find </a:t>
            </a:r>
            <a:r>
              <a:rPr lang="en-US" dirty="0">
                <a:solidFill>
                  <a:srgbClr val="444444"/>
                </a:solidFill>
              </a:rPr>
              <a:t>mode </a:t>
            </a:r>
            <a:r>
              <a:rPr lang="en-US" dirty="0" smtClean="0">
                <a:solidFill>
                  <a:srgbClr val="444444"/>
                </a:solidFill>
              </a:rPr>
              <a:t>(FUTURE)</a:t>
            </a:r>
            <a:endParaRPr lang="en-US" dirty="0">
              <a:solidFill>
                <a:srgbClr val="444444"/>
              </a:solidFill>
            </a:endParaRP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366714" y="1016794"/>
            <a:ext cx="8410575" cy="3555206"/>
          </a:xfrm>
        </p:spPr>
        <p:txBody>
          <a:bodyPr>
            <a:normAutofit/>
          </a:bodyPr>
          <a:lstStyle/>
          <a:p>
            <a:r>
              <a:rPr lang="en-US" dirty="0" smtClean="0"/>
              <a:t>FUTURE: Scalable subset of find(1)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5005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>
                <a:solidFill>
                  <a:srgbClr val="444444"/>
                </a:solidFill>
              </a:rPr>
              <a:t>+</a:t>
            </a:r>
            <a:r>
              <a:rPr lang="en-US" dirty="0" smtClean="0">
                <a:solidFill>
                  <a:srgbClr val="444444"/>
                </a:solidFill>
              </a:rPr>
              <a:t>verify Mode (FUTURE)</a:t>
            </a:r>
            <a:endParaRPr lang="en-US" dirty="0">
              <a:solidFill>
                <a:srgbClr val="444444"/>
              </a:solidFill>
            </a:endParaRP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366714" y="1016794"/>
            <a:ext cx="8410575" cy="3555206"/>
          </a:xfrm>
        </p:spPr>
        <p:txBody>
          <a:bodyPr>
            <a:normAutofit/>
          </a:bodyPr>
          <a:lstStyle/>
          <a:p>
            <a:r>
              <a:rPr lang="en-US" dirty="0" smtClean="0"/>
              <a:t>For files types whose validity can be determined by inspection, perform the requisite test</a:t>
            </a:r>
          </a:p>
          <a:p>
            <a:pPr lvl="1"/>
            <a:r>
              <a:rPr lang="en-US" dirty="0" smtClean="0"/>
              <a:t>GZIP - .</a:t>
            </a:r>
            <a:r>
              <a:rPr lang="en-US" dirty="0" err="1" smtClean="0"/>
              <a:t>gz</a:t>
            </a:r>
            <a:r>
              <a:rPr lang="en-US" dirty="0" smtClean="0"/>
              <a:t>, .</a:t>
            </a:r>
            <a:r>
              <a:rPr lang="en-US" dirty="0" err="1" smtClean="0"/>
              <a:t>tgz</a:t>
            </a:r>
            <a:r>
              <a:rPr lang="en-US" dirty="0" smtClean="0"/>
              <a:t> – test with </a:t>
            </a:r>
            <a:r>
              <a:rPr lang="en-US" dirty="0" err="1" smtClean="0"/>
              <a:t>gzip</a:t>
            </a:r>
            <a:r>
              <a:rPr lang="en-US" dirty="0" smtClean="0"/>
              <a:t> –</a:t>
            </a:r>
            <a:r>
              <a:rPr lang="en-US" dirty="0" err="1" smtClean="0"/>
              <a:t>tq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chemeClr val="accent6"/>
                </a:solidFill>
              </a:rPr>
              <a:t>=== MORE TBD ===</a:t>
            </a:r>
          </a:p>
          <a:p>
            <a:pPr lvl="2"/>
            <a:r>
              <a:rPr lang="en-US" dirty="0" smtClean="0">
                <a:solidFill>
                  <a:schemeClr val="accent6"/>
                </a:solidFill>
              </a:rPr>
              <a:t>.c, .txt, .</a:t>
            </a:r>
            <a:r>
              <a:rPr lang="en-US" dirty="0" err="1" smtClean="0">
                <a:solidFill>
                  <a:schemeClr val="accent6"/>
                </a:solidFill>
              </a:rPr>
              <a:t>asc</a:t>
            </a:r>
            <a:r>
              <a:rPr lang="en-US" dirty="0" smtClean="0">
                <a:solidFill>
                  <a:schemeClr val="accent6"/>
                </a:solidFill>
              </a:rPr>
              <a:t>, .info – check for all ASCII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2000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33400" y="1485900"/>
            <a:ext cx="8077200" cy="1885950"/>
          </a:xfrm>
        </p:spPr>
        <p:txBody>
          <a:bodyPr anchor="ctr" anchorCtr="1">
            <a:noAutofit/>
          </a:bodyPr>
          <a:lstStyle/>
          <a:p>
            <a:r>
              <a:rPr lang="en-US" sz="3600" dirty="0" smtClean="0">
                <a:solidFill>
                  <a:srgbClr val="444444"/>
                </a:solidFill>
              </a:rPr>
              <a:t>Operational Notes</a:t>
            </a:r>
            <a:endParaRPr lang="en-US" sz="3600" dirty="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0398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00"/>
                </a:solidFill>
              </a:rPr>
              <a:t>pwalk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U</a:t>
            </a:r>
            <a:r>
              <a:rPr lang="en-US" dirty="0" smtClean="0">
                <a:solidFill>
                  <a:srgbClr val="000000"/>
                </a:solidFill>
              </a:rPr>
              <a:t>sage </a:t>
            </a:r>
            <a:r>
              <a:rPr lang="en-US" dirty="0">
                <a:solidFill>
                  <a:srgbClr val="000000"/>
                </a:solidFill>
              </a:rPr>
              <a:t>N</a:t>
            </a:r>
            <a:r>
              <a:rPr lang="en-US" dirty="0" smtClean="0">
                <a:solidFill>
                  <a:srgbClr val="000000"/>
                </a:solidFill>
              </a:rPr>
              <a:t>otes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366714" y="1016794"/>
            <a:ext cx="8410575" cy="355520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err="1" smtClean="0"/>
              <a:t>pwalk</a:t>
            </a:r>
            <a:r>
              <a:rPr lang="en-US" dirty="0" smtClean="0"/>
              <a:t> is best run as the root user from a NAS client that has been specified as a root client for the export(s)/share(s) being scanned</a:t>
            </a:r>
          </a:p>
          <a:p>
            <a:pPr lvl="1"/>
            <a:r>
              <a:rPr lang="en-US" dirty="0" smtClean="0"/>
              <a:t>This avoids permissions problems in traversing directories</a:t>
            </a:r>
          </a:p>
          <a:p>
            <a:pPr lvl="1"/>
            <a:r>
              <a:rPr lang="en-US" dirty="0" smtClean="0"/>
              <a:t>Running directly on OneFS is possible, but slower than that running from a NAS client</a:t>
            </a:r>
          </a:p>
          <a:p>
            <a:pPr lvl="1"/>
            <a:r>
              <a:rPr lang="en-US" dirty="0" smtClean="0"/>
              <a:t>Note that </a:t>
            </a:r>
            <a:r>
              <a:rPr lang="en-US" dirty="0" err="1" smtClean="0"/>
              <a:t>pwalk</a:t>
            </a:r>
            <a:r>
              <a:rPr lang="en-US" dirty="0" smtClean="0"/>
              <a:t> is agnostic of the filesystem type being scanned. Local filesystems, NFS exports, and even SMB shares can be scanned – but the optimal concurrency can vary greatly between use cases.</a:t>
            </a:r>
          </a:p>
          <a:p>
            <a:r>
              <a:rPr lang="en-US" b="1" dirty="0" smtClean="0"/>
              <a:t>CAUTION</a:t>
            </a:r>
            <a:r>
              <a:rPr lang="en-US" dirty="0" smtClean="0"/>
              <a:t>: </a:t>
            </a:r>
            <a:r>
              <a:rPr lang="en-US" dirty="0" err="1"/>
              <a:t>treewalks</a:t>
            </a:r>
            <a:r>
              <a:rPr lang="en-US" dirty="0"/>
              <a:t> with high per-node-concurrency can have a significant impact on OneFS initiator </a:t>
            </a:r>
            <a:r>
              <a:rPr lang="en-US" dirty="0" smtClean="0"/>
              <a:t>nodes, especially in CPU usage!</a:t>
            </a:r>
          </a:p>
          <a:p>
            <a:pPr lvl="1"/>
            <a:r>
              <a:rPr lang="en-US" dirty="0" smtClean="0"/>
              <a:t>Test </a:t>
            </a:r>
            <a:r>
              <a:rPr lang="en-US" dirty="0" err="1" smtClean="0"/>
              <a:t>pwalk</a:t>
            </a:r>
            <a:r>
              <a:rPr lang="en-US" dirty="0" smtClean="0"/>
              <a:t> at lower concurrency levels (2 to 4)  to assess how much </a:t>
            </a:r>
            <a:r>
              <a:rPr lang="en-US" dirty="0" err="1" smtClean="0"/>
              <a:t>pwalk</a:t>
            </a:r>
            <a:r>
              <a:rPr lang="en-US" dirty="0" smtClean="0"/>
              <a:t> competition your cluster’s production workload can tolerate</a:t>
            </a:r>
          </a:p>
          <a:p>
            <a:pPr lvl="1"/>
            <a:r>
              <a:rPr lang="en-US" dirty="0" err="1" smtClean="0"/>
              <a:t>pwalk’s</a:t>
            </a:r>
            <a:r>
              <a:rPr lang="en-US" dirty="0" smtClean="0"/>
              <a:t> CPU-per-worker impact on a OneFS node should scale more-or-less linearly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-paths=</a:t>
            </a:r>
            <a:r>
              <a:rPr lang="en-US" dirty="0" smtClean="0"/>
              <a:t> feature is recommended to spread </a:t>
            </a:r>
            <a:r>
              <a:rPr lang="en-US" dirty="0" err="1" smtClean="0"/>
              <a:t>pwalk’s</a:t>
            </a:r>
            <a:r>
              <a:rPr lang="en-US" dirty="0" smtClean="0"/>
              <a:t> impact across OneFS cluster nodes</a:t>
            </a:r>
          </a:p>
          <a:p>
            <a:pPr lvl="1"/>
            <a:r>
              <a:rPr lang="en-US" dirty="0" smtClean="0"/>
              <a:t>Multiple </a:t>
            </a:r>
            <a:r>
              <a:rPr lang="en-US" dirty="0" err="1" smtClean="0"/>
              <a:t>readonly</a:t>
            </a:r>
            <a:r>
              <a:rPr lang="en-US" dirty="0" smtClean="0"/>
              <a:t> </a:t>
            </a:r>
            <a:r>
              <a:rPr lang="en-US" dirty="0"/>
              <a:t>mounts are </a:t>
            </a:r>
            <a:r>
              <a:rPr lang="en-US" dirty="0" smtClean="0"/>
              <a:t>recommended</a:t>
            </a:r>
          </a:p>
          <a:p>
            <a:pPr lvl="1"/>
            <a:r>
              <a:rPr lang="en-US" dirty="0" smtClean="0"/>
              <a:t>With NFS, be sure that READIRPLUS is enabled for all mounts</a:t>
            </a:r>
          </a:p>
          <a:p>
            <a:r>
              <a:rPr lang="en-US" dirty="0" smtClean="0"/>
              <a:t>In the unlikely event of a uncaught fatal error in </a:t>
            </a:r>
            <a:r>
              <a:rPr lang="en-US" b="1" dirty="0" err="1" smtClean="0"/>
              <a:t>pwalk</a:t>
            </a:r>
            <a:r>
              <a:rPr lang="en-US" dirty="0" smtClean="0"/>
              <a:t>, it is best to have core dumps enabled to facilitate diagnosis </a:t>
            </a:r>
            <a:r>
              <a:rPr lang="en-US" dirty="0"/>
              <a:t>(</a:t>
            </a:r>
            <a:r>
              <a:rPr lang="en-US" dirty="0" err="1" smtClean="0"/>
              <a:t>eg</a:t>
            </a:r>
            <a:r>
              <a:rPr lang="en-US" dirty="0" smtClean="0"/>
              <a:t>: use </a:t>
            </a:r>
            <a:r>
              <a:rPr lang="en-US" b="1" dirty="0" err="1" smtClean="0"/>
              <a:t>ulimit</a:t>
            </a:r>
            <a:r>
              <a:rPr lang="en-US" b="1" dirty="0" smtClean="0"/>
              <a:t> </a:t>
            </a:r>
            <a:r>
              <a:rPr lang="en-US" b="1" dirty="0"/>
              <a:t>–c </a:t>
            </a:r>
            <a:r>
              <a:rPr lang="en-US" b="1" dirty="0" smtClean="0"/>
              <a:t>unlimited</a:t>
            </a:r>
            <a:r>
              <a:rPr lang="en-US" dirty="0" smtClean="0"/>
              <a:t> </a:t>
            </a:r>
            <a:r>
              <a:rPr lang="en-US" dirty="0"/>
              <a:t>on </a:t>
            </a:r>
            <a:r>
              <a:rPr lang="en-US" dirty="0" smtClean="0"/>
              <a:t>Linux prior to </a:t>
            </a:r>
            <a:r>
              <a:rPr lang="en-US" b="1" dirty="0" err="1" smtClean="0"/>
              <a:t>pwalk</a:t>
            </a:r>
            <a:r>
              <a:rPr lang="en-US" dirty="0" smtClean="0"/>
              <a:t> operation)</a:t>
            </a:r>
          </a:p>
          <a:p>
            <a:pPr lvl="1"/>
            <a:r>
              <a:rPr lang="en-US" b="1" dirty="0" smtClean="0"/>
              <a:t>core.&lt;</a:t>
            </a:r>
            <a:r>
              <a:rPr lang="en-US" b="1" dirty="0" err="1" smtClean="0"/>
              <a:t>pid</a:t>
            </a:r>
            <a:r>
              <a:rPr lang="en-US" b="1" dirty="0" smtClean="0"/>
              <a:t>&gt;</a:t>
            </a:r>
            <a:r>
              <a:rPr lang="en-US" dirty="0" smtClean="0"/>
              <a:t> is the standard Linux core file destination, but it is configurable</a:t>
            </a:r>
          </a:p>
          <a:p>
            <a:pPr lvl="1"/>
            <a:r>
              <a:rPr lang="en-US" dirty="0" smtClean="0"/>
              <a:t>Released versions of </a:t>
            </a:r>
            <a:r>
              <a:rPr lang="en-US" dirty="0" err="1" smtClean="0"/>
              <a:t>pwalk</a:t>
            </a:r>
            <a:r>
              <a:rPr lang="en-US" dirty="0" smtClean="0"/>
              <a:t> have not been known to dump core under any circumstances, but if it happens, please report it!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22230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4444"/>
                </a:solidFill>
                <a:latin typeface="+mj-lt"/>
              </a:rPr>
              <a:t>About NFS READDIRPLUS</a:t>
            </a:r>
            <a:endParaRPr lang="en-US" sz="2800" dirty="0">
              <a:solidFill>
                <a:srgbClr val="444444"/>
              </a:solidFill>
              <a:latin typeface="+mj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buClr>
                <a:srgbClr val="000000"/>
              </a:buClr>
            </a:pPr>
            <a:r>
              <a:rPr lang="en-US" sz="1800" dirty="0">
                <a:latin typeface="+mn-lt"/>
              </a:rPr>
              <a:t>If every </a:t>
            </a:r>
            <a:r>
              <a:rPr lang="en-US" sz="1800" dirty="0" err="1" smtClean="0">
                <a:latin typeface="+mn-lt"/>
              </a:rPr>
              <a:t>lstat</a:t>
            </a:r>
            <a:r>
              <a:rPr lang="en-US" sz="1800" dirty="0">
                <a:latin typeface="+mn-lt"/>
              </a:rPr>
              <a:t>(2) call had to traverse a NAS protocol, network latency would cause it to take a long time to obtain information about a large number of </a:t>
            </a:r>
            <a:r>
              <a:rPr lang="en-US" sz="1800" dirty="0" smtClean="0">
                <a:latin typeface="+mn-lt"/>
              </a:rPr>
              <a:t>files.</a:t>
            </a:r>
          </a:p>
          <a:p>
            <a:pPr>
              <a:buClr>
                <a:srgbClr val="000000"/>
              </a:buClr>
            </a:pPr>
            <a:r>
              <a:rPr lang="en-US" sz="1800" dirty="0" smtClean="0">
                <a:latin typeface="+mn-lt"/>
              </a:rPr>
              <a:t>NFSv3 can use its READDIRPLUS </a:t>
            </a:r>
            <a:r>
              <a:rPr lang="en-US" sz="1800" dirty="0">
                <a:latin typeface="+mn-lt"/>
              </a:rPr>
              <a:t>RPC </a:t>
            </a:r>
            <a:r>
              <a:rPr lang="en-US" sz="1800" dirty="0" smtClean="0">
                <a:latin typeface="+mn-lt"/>
              </a:rPr>
              <a:t>to include file metadata with each call.</a:t>
            </a:r>
          </a:p>
          <a:p>
            <a:pPr>
              <a:buClr>
                <a:srgbClr val="000000"/>
              </a:buClr>
            </a:pPr>
            <a:r>
              <a:rPr lang="en-US" sz="1800" dirty="0" smtClean="0">
                <a:latin typeface="+mn-lt"/>
              </a:rPr>
              <a:t>NFSv4 does </a:t>
            </a:r>
            <a:r>
              <a:rPr lang="en-US" sz="1800" dirty="0">
                <a:latin typeface="+mn-lt"/>
              </a:rPr>
              <a:t>not have </a:t>
            </a:r>
            <a:r>
              <a:rPr lang="en-US" sz="1800" dirty="0" smtClean="0">
                <a:latin typeface="+mn-lt"/>
              </a:rPr>
              <a:t>a READDIRPLUS RPC per se, but uses a variable attribute mask to obtain similar results.</a:t>
            </a:r>
          </a:p>
          <a:p>
            <a:pPr>
              <a:buClr>
                <a:srgbClr val="000000"/>
              </a:buClr>
            </a:pPr>
            <a:r>
              <a:rPr lang="en-US" sz="1800" dirty="0" smtClean="0">
                <a:latin typeface="+mn-lt"/>
              </a:rPr>
              <a:t>Most NFS clients honor </a:t>
            </a:r>
            <a:r>
              <a:rPr lang="en-US" sz="1800" dirty="0">
                <a:latin typeface="+mn-lt"/>
              </a:rPr>
              <a:t>the ‘</a:t>
            </a:r>
            <a:r>
              <a:rPr lang="en-US" sz="1800" dirty="0" err="1">
                <a:latin typeface="+mn-lt"/>
              </a:rPr>
              <a:t>rdirplus</a:t>
            </a:r>
            <a:r>
              <a:rPr lang="en-US" sz="1800" dirty="0">
                <a:latin typeface="+mn-lt"/>
              </a:rPr>
              <a:t>’ mount option </a:t>
            </a:r>
            <a:r>
              <a:rPr lang="en-US" sz="1800" dirty="0" smtClean="0">
                <a:latin typeface="+mn-lt"/>
              </a:rPr>
              <a:t>for both NFSv3 and NFSv4 mounts as </a:t>
            </a:r>
            <a:r>
              <a:rPr lang="en-US" sz="1800" dirty="0">
                <a:latin typeface="+mn-lt"/>
              </a:rPr>
              <a:t>hint to fetch metadata in </a:t>
            </a:r>
            <a:r>
              <a:rPr lang="en-US" sz="1800" dirty="0" smtClean="0">
                <a:latin typeface="+mn-lt"/>
              </a:rPr>
              <a:t>batches.</a:t>
            </a:r>
          </a:p>
          <a:p>
            <a:pPr>
              <a:buClr>
                <a:srgbClr val="000000"/>
              </a:buClr>
            </a:pPr>
            <a:r>
              <a:rPr lang="en-US" sz="1800" dirty="0" smtClean="0">
                <a:latin typeface="+mn-lt"/>
              </a:rPr>
              <a:t>In Linux, ‘</a:t>
            </a:r>
            <a:r>
              <a:rPr lang="en-US" sz="1800" b="1" i="1" dirty="0" err="1" smtClean="0">
                <a:latin typeface="+mn-lt"/>
              </a:rPr>
              <a:t>mountstats</a:t>
            </a:r>
            <a:r>
              <a:rPr lang="en-US" sz="1800" b="1" i="1" dirty="0" smtClean="0">
                <a:latin typeface="+mn-lt"/>
              </a:rPr>
              <a:t> &lt;</a:t>
            </a:r>
            <a:r>
              <a:rPr lang="en-US" sz="1800" b="1" i="1" dirty="0" err="1" smtClean="0">
                <a:latin typeface="+mn-lt"/>
              </a:rPr>
              <a:t>mount_point</a:t>
            </a:r>
            <a:r>
              <a:rPr lang="en-US" sz="1800" b="1" i="1" dirty="0" smtClean="0">
                <a:latin typeface="+mn-lt"/>
              </a:rPr>
              <a:t>&gt;</a:t>
            </a:r>
            <a:r>
              <a:rPr lang="en-US" sz="1800" dirty="0" smtClean="0">
                <a:latin typeface="+mn-lt"/>
              </a:rPr>
              <a:t>‘ is handy for seeing what RPCs are generated, along with their service times.</a:t>
            </a: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2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443870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4444"/>
                </a:solidFill>
              </a:rPr>
              <a:t>Size Matters!  Budget Output Space!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366714" y="1016794"/>
            <a:ext cx="8410575" cy="355520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n-US" sz="1600" dirty="0" smtClean="0">
                <a:solidFill>
                  <a:srgbClr val="444444"/>
                </a:solidFill>
              </a:rPr>
              <a:t>Incremental </a:t>
            </a:r>
            <a:r>
              <a:rPr lang="en-US" sz="1600" dirty="0">
                <a:solidFill>
                  <a:srgbClr val="444444"/>
                </a:solidFill>
              </a:rPr>
              <a:t>P</a:t>
            </a:r>
            <a:r>
              <a:rPr lang="en-US" sz="1600" dirty="0" smtClean="0">
                <a:solidFill>
                  <a:srgbClr val="444444"/>
                </a:solidFill>
              </a:rPr>
              <a:t>er-File Output Bytes (PFOBs) add up …</a:t>
            </a:r>
          </a:p>
          <a:p>
            <a:pPr lvl="1">
              <a:spcBef>
                <a:spcPts val="0"/>
              </a:spcBef>
              <a:buClr>
                <a:srgbClr val="000000"/>
              </a:buClr>
            </a:pPr>
            <a:r>
              <a:rPr lang="en-US" sz="1400" dirty="0" smtClean="0">
                <a:solidFill>
                  <a:srgbClr val="444444"/>
                </a:solidFill>
              </a:rPr>
              <a:t>One </a:t>
            </a:r>
            <a:r>
              <a:rPr lang="en-US" sz="1400" u="sng" dirty="0" smtClean="0">
                <a:solidFill>
                  <a:srgbClr val="444444"/>
                </a:solidFill>
              </a:rPr>
              <a:t>million</a:t>
            </a:r>
            <a:r>
              <a:rPr lang="en-US" sz="1400" dirty="0" smtClean="0">
                <a:solidFill>
                  <a:srgbClr val="444444"/>
                </a:solidFill>
              </a:rPr>
              <a:t> (10^6) files -&gt; 1 MB PFOB</a:t>
            </a:r>
            <a:endParaRPr lang="en-US" sz="1400" dirty="0">
              <a:solidFill>
                <a:srgbClr val="444444"/>
              </a:solidFill>
            </a:endParaRPr>
          </a:p>
          <a:p>
            <a:pPr lvl="1">
              <a:spcBef>
                <a:spcPts val="0"/>
              </a:spcBef>
              <a:buClr>
                <a:srgbClr val="000000"/>
              </a:buClr>
            </a:pPr>
            <a:r>
              <a:rPr lang="en-US" sz="1400" dirty="0" smtClean="0">
                <a:solidFill>
                  <a:srgbClr val="444444"/>
                </a:solidFill>
              </a:rPr>
              <a:t>One </a:t>
            </a:r>
            <a:r>
              <a:rPr lang="en-US" sz="1400" u="sng" dirty="0" smtClean="0">
                <a:solidFill>
                  <a:srgbClr val="444444"/>
                </a:solidFill>
              </a:rPr>
              <a:t>billion</a:t>
            </a:r>
            <a:r>
              <a:rPr lang="en-US" sz="1400" dirty="0" smtClean="0">
                <a:solidFill>
                  <a:srgbClr val="444444"/>
                </a:solidFill>
              </a:rPr>
              <a:t> (10^9) files -&gt; 1 GB PFOB</a:t>
            </a:r>
          </a:p>
          <a:p>
            <a:pPr lvl="1">
              <a:spcBef>
                <a:spcPts val="0"/>
              </a:spcBef>
              <a:buClr>
                <a:srgbClr val="000000"/>
              </a:buClr>
            </a:pPr>
            <a:r>
              <a:rPr lang="en-US" sz="1400" dirty="0" smtClean="0">
                <a:solidFill>
                  <a:srgbClr val="444444"/>
                </a:solidFill>
              </a:rPr>
              <a:t>For XML output, budget 128 bytes per file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n-US" sz="1600" dirty="0" smtClean="0">
                <a:solidFill>
                  <a:srgbClr val="444444"/>
                </a:solidFill>
              </a:rPr>
              <a:t>With </a:t>
            </a:r>
            <a:r>
              <a:rPr lang="en-US" sz="1600" b="1" dirty="0" smtClean="0">
                <a:solidFill>
                  <a:srgbClr val="444444"/>
                </a:solidFill>
              </a:rPr>
              <a:t>–</a:t>
            </a:r>
            <a:r>
              <a:rPr lang="en-US" sz="1600" b="1" dirty="0" err="1" smtClean="0">
                <a:solidFill>
                  <a:srgbClr val="444444"/>
                </a:solidFill>
              </a:rPr>
              <a:t>gz</a:t>
            </a:r>
            <a:r>
              <a:rPr lang="en-US" sz="1600" dirty="0" smtClean="0">
                <a:solidFill>
                  <a:srgbClr val="444444"/>
                </a:solidFill>
              </a:rPr>
              <a:t>,</a:t>
            </a:r>
            <a:r>
              <a:rPr lang="en-US" sz="1600" b="1" dirty="0" smtClean="0">
                <a:solidFill>
                  <a:srgbClr val="444444"/>
                </a:solidFill>
              </a:rPr>
              <a:t> </a:t>
            </a:r>
            <a:r>
              <a:rPr lang="en-US" sz="1600" dirty="0" smtClean="0">
                <a:solidFill>
                  <a:srgbClr val="444444"/>
                </a:solidFill>
              </a:rPr>
              <a:t>estimate 3x to 4x compression</a:t>
            </a:r>
            <a:endParaRPr lang="en-US" sz="1600" b="1" dirty="0" smtClean="0">
              <a:solidFill>
                <a:srgbClr val="444444"/>
              </a:solidFill>
            </a:endParaRPr>
          </a:p>
          <a:p>
            <a:pPr lvl="1">
              <a:spcBef>
                <a:spcPts val="0"/>
              </a:spcBef>
              <a:buClr>
                <a:srgbClr val="000000"/>
              </a:buClr>
            </a:pPr>
            <a:r>
              <a:rPr lang="en-US" sz="1400" dirty="0" smtClean="0">
                <a:solidFill>
                  <a:srgbClr val="444444"/>
                </a:solidFill>
              </a:rPr>
              <a:t>EXAMPLE: 1 billion files @ 128 bytes-per-file</a:t>
            </a:r>
          </a:p>
          <a:p>
            <a:pPr lvl="1">
              <a:spcBef>
                <a:spcPts val="0"/>
              </a:spcBef>
              <a:buClr>
                <a:srgbClr val="000000"/>
              </a:buClr>
            </a:pPr>
            <a:r>
              <a:rPr lang="en-US" sz="1400" dirty="0" smtClean="0">
                <a:solidFill>
                  <a:srgbClr val="444444"/>
                </a:solidFill>
              </a:rPr>
              <a:t>~128 GB estimated output, compressed to ~42 to 34 GB</a:t>
            </a:r>
          </a:p>
          <a:p>
            <a:pPr lvl="1">
              <a:spcBef>
                <a:spcPts val="0"/>
              </a:spcBef>
              <a:buClr>
                <a:srgbClr val="000000"/>
              </a:buClr>
            </a:pPr>
            <a:r>
              <a:rPr lang="en-US" sz="1400" dirty="0" smtClean="0">
                <a:solidFill>
                  <a:srgbClr val="444444"/>
                </a:solidFill>
              </a:rPr>
              <a:t>NOTE: </a:t>
            </a:r>
            <a:r>
              <a:rPr lang="en-US" sz="1400" dirty="0" err="1" smtClean="0">
                <a:solidFill>
                  <a:srgbClr val="444444"/>
                </a:solidFill>
              </a:rPr>
              <a:t>gzip</a:t>
            </a:r>
            <a:r>
              <a:rPr lang="en-US" sz="1400" dirty="0" smtClean="0">
                <a:solidFill>
                  <a:srgbClr val="444444"/>
                </a:solidFill>
              </a:rPr>
              <a:t> operation may be controllable by the </a:t>
            </a:r>
            <a:r>
              <a:rPr lang="en-US" sz="1400" b="1" dirty="0" smtClean="0">
                <a:solidFill>
                  <a:srgbClr val="444444"/>
                </a:solidFill>
              </a:rPr>
              <a:t>GZIP</a:t>
            </a:r>
            <a:r>
              <a:rPr lang="en-US" sz="1400" dirty="0" smtClean="0">
                <a:solidFill>
                  <a:srgbClr val="444444"/>
                </a:solidFill>
              </a:rPr>
              <a:t> environment variable. See the </a:t>
            </a:r>
            <a:r>
              <a:rPr lang="en-US" sz="1400" dirty="0" err="1" smtClean="0">
                <a:solidFill>
                  <a:srgbClr val="444444"/>
                </a:solidFill>
              </a:rPr>
              <a:t>gzip</a:t>
            </a:r>
            <a:r>
              <a:rPr lang="en-US" sz="1400" dirty="0" smtClean="0">
                <a:solidFill>
                  <a:srgbClr val="444444"/>
                </a:solidFill>
              </a:rPr>
              <a:t> man page.</a:t>
            </a:r>
          </a:p>
          <a:p>
            <a:pPr lvl="1">
              <a:spcBef>
                <a:spcPts val="0"/>
              </a:spcBef>
              <a:buClr>
                <a:srgbClr val="000000"/>
              </a:buClr>
            </a:pPr>
            <a:r>
              <a:rPr lang="en-US" sz="1400" dirty="0" smtClean="0">
                <a:solidFill>
                  <a:srgbClr val="444444"/>
                </a:solidFill>
              </a:rPr>
              <a:t>CAUTION: The way </a:t>
            </a:r>
            <a:r>
              <a:rPr lang="en-US" sz="1400" dirty="0" err="1" smtClean="0">
                <a:solidFill>
                  <a:srgbClr val="444444"/>
                </a:solidFill>
              </a:rPr>
              <a:t>pwalk</a:t>
            </a:r>
            <a:r>
              <a:rPr lang="en-US" sz="1400" dirty="0" smtClean="0">
                <a:solidFill>
                  <a:srgbClr val="444444"/>
                </a:solidFill>
              </a:rPr>
              <a:t> pipes output through </a:t>
            </a:r>
            <a:r>
              <a:rPr lang="en-US" sz="1400" dirty="0" err="1" smtClean="0">
                <a:solidFill>
                  <a:srgbClr val="444444"/>
                </a:solidFill>
              </a:rPr>
              <a:t>gzip</a:t>
            </a:r>
            <a:r>
              <a:rPr lang="en-US" sz="1400" dirty="0" smtClean="0">
                <a:solidFill>
                  <a:srgbClr val="444444"/>
                </a:solidFill>
              </a:rPr>
              <a:t> results in hangs on some platforms!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n-US" sz="1600" dirty="0" smtClean="0">
                <a:solidFill>
                  <a:srgbClr val="444444"/>
                </a:solidFill>
              </a:rPr>
              <a:t>With </a:t>
            </a:r>
            <a:r>
              <a:rPr lang="mr-IN" sz="1600" b="1" dirty="0" smtClean="0">
                <a:solidFill>
                  <a:srgbClr val="444444"/>
                </a:solidFill>
              </a:rPr>
              <a:t>–</a:t>
            </a:r>
            <a:r>
              <a:rPr lang="en-US" sz="1600" b="1" dirty="0" err="1" smtClean="0">
                <a:solidFill>
                  <a:srgbClr val="444444"/>
                </a:solidFill>
              </a:rPr>
              <a:t>ls</a:t>
            </a:r>
            <a:r>
              <a:rPr lang="en-US" sz="1600" dirty="0" smtClean="0">
                <a:solidFill>
                  <a:srgbClr val="444444"/>
                </a:solidFill>
              </a:rPr>
              <a:t>, </a:t>
            </a:r>
            <a:r>
              <a:rPr lang="en-US" sz="1600" b="1" dirty="0" smtClean="0">
                <a:solidFill>
                  <a:srgbClr val="444444"/>
                </a:solidFill>
              </a:rPr>
              <a:t>–</a:t>
            </a:r>
            <a:r>
              <a:rPr lang="en-US" sz="1600" b="1" dirty="0" err="1" smtClean="0">
                <a:solidFill>
                  <a:srgbClr val="444444"/>
                </a:solidFill>
              </a:rPr>
              <a:t>pmode</a:t>
            </a:r>
            <a:r>
              <a:rPr lang="en-US" sz="1600" dirty="0" smtClean="0">
                <a:solidFill>
                  <a:srgbClr val="444444"/>
                </a:solidFill>
              </a:rPr>
              <a:t> reduces output size by omitting the file mode information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n-US" sz="1600" dirty="0" smtClean="0">
                <a:solidFill>
                  <a:srgbClr val="444444"/>
                </a:solidFill>
              </a:rPr>
              <a:t>With </a:t>
            </a:r>
            <a:r>
              <a:rPr lang="mr-IN" sz="1600" b="1" dirty="0" smtClean="0">
                <a:solidFill>
                  <a:srgbClr val="444444"/>
                </a:solidFill>
              </a:rPr>
              <a:t>–</a:t>
            </a:r>
            <a:r>
              <a:rPr lang="en-US" sz="1600" b="1" dirty="0" smtClean="0">
                <a:solidFill>
                  <a:srgbClr val="444444"/>
                </a:solidFill>
              </a:rPr>
              <a:t>csv</a:t>
            </a:r>
            <a:r>
              <a:rPr lang="en-US" sz="1600" dirty="0" smtClean="0">
                <a:solidFill>
                  <a:srgbClr val="444444"/>
                </a:solidFill>
              </a:rPr>
              <a:t>, one can specify only the metadata columns desired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n-US" sz="1600" dirty="0" smtClean="0">
                <a:solidFill>
                  <a:srgbClr val="444444"/>
                </a:solidFill>
              </a:rPr>
              <a:t>Since the code is FREE, you can edit the code to only output the minimal information required for a specific purpose</a:t>
            </a:r>
          </a:p>
        </p:txBody>
      </p:sp>
    </p:spTree>
    <p:extLst>
      <p:ext uri="{BB962C8B-B14F-4D97-AF65-F5344CB8AC3E}">
        <p14:creationId xmlns:p14="http://schemas.microsoft.com/office/powerpoint/2010/main" val="16893461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4444"/>
                </a:solidFill>
              </a:rPr>
              <a:t>Performance: YMMV</a:t>
            </a:r>
            <a:endParaRPr lang="en-US" dirty="0">
              <a:solidFill>
                <a:srgbClr val="444444"/>
              </a:solidFill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3"/>
          <a:srcRect t="6120" b="6120"/>
          <a:stretch>
            <a:fillRect/>
          </a:stretch>
        </p:blipFill>
        <p:spPr>
          <a:xfrm>
            <a:off x="7626400" y="171450"/>
            <a:ext cx="1304241" cy="571500"/>
          </a:xfrm>
        </p:spPr>
      </p:pic>
      <p:sp>
        <p:nvSpPr>
          <p:cNvPr id="6" name="TextBox 5"/>
          <p:cNvSpPr txBox="1"/>
          <p:nvPr/>
        </p:nvSpPr>
        <p:spPr>
          <a:xfrm>
            <a:off x="457200" y="3371850"/>
            <a:ext cx="838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Test Directory Structure: ~ 32 millions files including ~64 thousand directories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Target cluster: 3-node 5400S with no SSD running OneFS 7.1.0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Linux client: Centos 6 on 3-core NNN GHz AMD processor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Single </a:t>
            </a:r>
            <a:r>
              <a:rPr lang="en-US" sz="1600" dirty="0"/>
              <a:t>1 </a:t>
            </a:r>
            <a:r>
              <a:rPr lang="en-US" sz="1600" dirty="0" err="1"/>
              <a:t>GbE</a:t>
            </a:r>
            <a:r>
              <a:rPr lang="en-US" sz="1600" dirty="0"/>
              <a:t> switched </a:t>
            </a:r>
            <a:r>
              <a:rPr lang="en-US" sz="1600" dirty="0" smtClean="0"/>
              <a:t>network link to cluster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Single 7200 RPM SATA disk with EXT3 filesystem used for output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Output size; ~1.8 GB uncompressed, 160 MB compressed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6215793"/>
              </p:ext>
            </p:extLst>
          </p:nvPr>
        </p:nvGraphicFramePr>
        <p:xfrm>
          <a:off x="533400" y="857250"/>
          <a:ext cx="7543800" cy="2228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200"/>
                <a:gridCol w="838200"/>
                <a:gridCol w="1143000"/>
                <a:gridCol w="1219200"/>
                <a:gridCol w="1676400"/>
                <a:gridCol w="1828800"/>
              </a:tblGrid>
              <a:tr h="31895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</a:t>
                      </a:r>
                      <a:r>
                        <a:rPr lang="en-US" sz="1400" dirty="0" err="1" smtClean="0"/>
                        <a:t>dop</a:t>
                      </a:r>
                      <a:r>
                        <a:rPr lang="en-US" sz="1400" dirty="0" smtClean="0"/>
                        <a:t>=</a:t>
                      </a:r>
                      <a:endParaRPr lang="en-US" sz="1400" dirty="0"/>
                    </a:p>
                  </a:txBody>
                  <a:tcPr marT="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paths</a:t>
                      </a:r>
                      <a:endParaRPr lang="en-US" sz="1400" dirty="0"/>
                    </a:p>
                  </a:txBody>
                  <a:tcPr marT="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seconds</a:t>
                      </a:r>
                      <a:endParaRPr lang="en-US" sz="1400" dirty="0"/>
                    </a:p>
                  </a:txBody>
                  <a:tcPr marT="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files/sec</a:t>
                      </a:r>
                      <a:endParaRPr lang="en-US" sz="1400" dirty="0"/>
                    </a:p>
                  </a:txBody>
                  <a:tcPr marT="0" marB="34290" anchor="ctr"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files/sec/path</a:t>
                      </a:r>
                      <a:endParaRPr lang="en-US" sz="1400" dirty="0"/>
                    </a:p>
                  </a:txBody>
                  <a:tcPr marT="0" marB="34290" anchor="ctr" anchorCtr="1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T="0" marB="34290" anchor="ctr" anchorCtr="1"/>
                </a:tc>
              </a:tr>
              <a:tr h="195403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11430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2788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2788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5832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5464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5464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2901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10985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10985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2491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12794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12794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2388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13346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13346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2359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13512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13512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&lt;- diminishing</a:t>
                      </a:r>
                      <a:r>
                        <a:rPr lang="en-US" sz="9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returns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1218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26174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8725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1145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27834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9278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1136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28044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9348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hu-HU" sz="9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24 -gz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1114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28609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9536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&lt;- slight GAIN with –</a:t>
                      </a:r>
                      <a:r>
                        <a:rPr lang="en-US" sz="9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gz</a:t>
                      </a: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!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  <a:tr h="1714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1120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28455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9485</a:t>
                      </a:r>
                    </a:p>
                  </a:txBody>
                  <a:tcPr marL="12700" marR="12700" marT="0" marB="0" anchor="ctr" anchorCtr="1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&lt;- diminishing</a:t>
                      </a:r>
                      <a:r>
                        <a:rPr lang="en-US" sz="9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returns</a:t>
                      </a:r>
                      <a:endParaRPr 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0" marB="0" anchor="ctr" anchorCtr="1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92821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4444"/>
                </a:solidFill>
              </a:rPr>
              <a:t>Performance Factors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Client …</a:t>
            </a:r>
          </a:p>
          <a:p>
            <a:pPr lvl="1">
              <a:buClr>
                <a:srgbClr val="000000"/>
              </a:buClr>
            </a:pPr>
            <a:r>
              <a:rPr lang="en-US" dirty="0" smtClean="0">
                <a:latin typeface="+mn-lt"/>
              </a:rPr>
              <a:t>Mount options (esp. ‘</a:t>
            </a:r>
            <a:r>
              <a:rPr lang="en-US" dirty="0" err="1" smtClean="0">
                <a:latin typeface="+mn-lt"/>
              </a:rPr>
              <a:t>rdirplus</a:t>
            </a:r>
            <a:r>
              <a:rPr lang="en-US" dirty="0" smtClean="0">
                <a:latin typeface="+mn-lt"/>
              </a:rPr>
              <a:t>’, ‘</a:t>
            </a:r>
            <a:r>
              <a:rPr lang="en-US" dirty="0" err="1" smtClean="0">
                <a:latin typeface="+mn-lt"/>
              </a:rPr>
              <a:t>acdirmin</a:t>
            </a:r>
            <a:r>
              <a:rPr lang="en-US" dirty="0" smtClean="0">
                <a:latin typeface="+mn-lt"/>
              </a:rPr>
              <a:t>’, ‘</a:t>
            </a:r>
            <a:r>
              <a:rPr lang="en-US" dirty="0" err="1" smtClean="0">
                <a:latin typeface="+mn-lt"/>
              </a:rPr>
              <a:t>acdirmax</a:t>
            </a:r>
            <a:r>
              <a:rPr lang="en-US" dirty="0" smtClean="0">
                <a:latin typeface="+mn-lt"/>
              </a:rPr>
              <a:t>’)</a:t>
            </a:r>
          </a:p>
          <a:p>
            <a:pPr lvl="1">
              <a:buClr>
                <a:srgbClr val="000000"/>
              </a:buClr>
            </a:pPr>
            <a:r>
              <a:rPr lang="en-US" dirty="0" smtClean="0">
                <a:latin typeface="+mn-lt"/>
              </a:rPr>
              <a:t>Use of </a:t>
            </a:r>
            <a:r>
              <a:rPr lang="mr-IN" dirty="0" smtClean="0">
                <a:latin typeface="+mn-lt"/>
              </a:rPr>
              <a:t>–</a:t>
            </a:r>
            <a:r>
              <a:rPr lang="en-US" dirty="0" smtClean="0">
                <a:latin typeface="+mn-lt"/>
              </a:rPr>
              <a:t>paths= multi-</a:t>
            </a:r>
            <a:r>
              <a:rPr lang="en-US" dirty="0" err="1" smtClean="0">
                <a:latin typeface="+mn-lt"/>
              </a:rPr>
              <a:t>pathing</a:t>
            </a:r>
            <a:endParaRPr lang="en-US" dirty="0" smtClean="0">
              <a:latin typeface="+mn-lt"/>
            </a:endParaRPr>
          </a:p>
          <a:p>
            <a:pPr lvl="1">
              <a:buClr>
                <a:srgbClr val="000000"/>
              </a:buClr>
            </a:pPr>
            <a:r>
              <a:rPr lang="en-US" dirty="0" smtClean="0">
                <a:latin typeface="+mn-lt"/>
              </a:rPr>
              <a:t>TCP</a:t>
            </a:r>
            <a:r>
              <a:rPr lang="en-US" smtClean="0">
                <a:latin typeface="+mn-lt"/>
              </a:rPr>
              <a:t>/IP, RPC, and NIC </a:t>
            </a:r>
            <a:r>
              <a:rPr lang="en-US" dirty="0" err="1" smtClean="0">
                <a:latin typeface="+mn-lt"/>
              </a:rPr>
              <a:t>tunables</a:t>
            </a:r>
            <a:endParaRPr lang="en-US" dirty="0" smtClean="0">
              <a:latin typeface="+mn-lt"/>
            </a:endParaRPr>
          </a:p>
          <a:p>
            <a:pPr marL="280987" indent="-285750"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Network </a:t>
            </a:r>
            <a:r>
              <a:rPr lang="mr-IN" sz="1600" dirty="0" smtClean="0">
                <a:latin typeface="+mn-lt"/>
              </a:rPr>
              <a:t>…</a:t>
            </a:r>
            <a:endParaRPr lang="en-US" dirty="0" smtClean="0">
              <a:latin typeface="+mn-lt"/>
            </a:endParaRPr>
          </a:p>
          <a:p>
            <a:pPr marL="627062" lvl="1" indent="-285750">
              <a:buClr>
                <a:srgbClr val="000000"/>
              </a:buClr>
            </a:pPr>
            <a:r>
              <a:rPr lang="en-US" dirty="0" smtClean="0"/>
              <a:t>Bandwidth</a:t>
            </a:r>
            <a:endParaRPr lang="en-US" dirty="0"/>
          </a:p>
          <a:p>
            <a:pPr marL="627062" lvl="1" indent="-285750">
              <a:buClr>
                <a:srgbClr val="000000"/>
              </a:buClr>
            </a:pPr>
            <a:r>
              <a:rPr lang="en-US" dirty="0" smtClean="0">
                <a:latin typeface="+mn-lt"/>
              </a:rPr>
              <a:t>Latency</a:t>
            </a:r>
          </a:p>
          <a:p>
            <a:pPr marL="627062" lvl="1" indent="-285750">
              <a:buClr>
                <a:srgbClr val="000000"/>
              </a:buClr>
            </a:pPr>
            <a:r>
              <a:rPr lang="en-US" dirty="0" smtClean="0">
                <a:latin typeface="+mn-lt"/>
              </a:rPr>
              <a:t>Congestion</a:t>
            </a:r>
          </a:p>
          <a:p>
            <a:pPr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Server …</a:t>
            </a:r>
          </a:p>
          <a:p>
            <a:pPr lvl="1">
              <a:buClr>
                <a:srgbClr val="000000"/>
              </a:buClr>
            </a:pPr>
            <a:r>
              <a:rPr lang="en-US" dirty="0" smtClean="0">
                <a:latin typeface="+mn-lt"/>
              </a:rPr>
              <a:t>CPU power</a:t>
            </a:r>
          </a:p>
          <a:p>
            <a:pPr lvl="1">
              <a:buClr>
                <a:srgbClr val="000000"/>
              </a:buClr>
            </a:pPr>
            <a:r>
              <a:rPr lang="en-US" dirty="0" smtClean="0">
                <a:latin typeface="+mn-lt"/>
              </a:rPr>
              <a:t>OneFS version</a:t>
            </a:r>
          </a:p>
          <a:p>
            <a:pPr lvl="1">
              <a:buClr>
                <a:srgbClr val="000000"/>
              </a:buClr>
            </a:pPr>
            <a:r>
              <a:rPr lang="en-US" dirty="0" smtClean="0">
                <a:latin typeface="+mn-lt"/>
              </a:rPr>
              <a:t>OneFS SSD usage for metadata (metadata-read, metadata-write, L3)</a:t>
            </a:r>
          </a:p>
          <a:p>
            <a:pPr lvl="1">
              <a:buClr>
                <a:srgbClr val="000000"/>
              </a:buClr>
            </a:pPr>
            <a:r>
              <a:rPr lang="en-US" dirty="0" smtClean="0">
                <a:latin typeface="+mn-lt"/>
              </a:rPr>
              <a:t>Parameters per RDIRPLUS operation (export option)</a:t>
            </a:r>
            <a:endParaRPr lang="en-US" dirty="0">
              <a:latin typeface="+mn-lt"/>
            </a:endParaRPr>
          </a:p>
        </p:txBody>
      </p:sp>
      <p:pic>
        <p:nvPicPr>
          <p:cNvPr id="8" name="Content Placeholder 2"/>
          <p:cNvPicPr>
            <a:picLocks noChangeAspect="1"/>
          </p:cNvPicPr>
          <p:nvPr/>
        </p:nvPicPr>
        <p:blipFill>
          <a:blip r:embed="rId3"/>
          <a:srcRect t="6120" b="6120"/>
          <a:stretch>
            <a:fillRect/>
          </a:stretch>
        </p:blipFill>
        <p:spPr bwMode="gray">
          <a:xfrm>
            <a:off x="7626400" y="171450"/>
            <a:ext cx="1304241" cy="5715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1797772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4444"/>
                </a:solidFill>
              </a:rPr>
              <a:t>Footnotes</a:t>
            </a:r>
            <a:endParaRPr lang="en-US" dirty="0">
              <a:solidFill>
                <a:srgbClr val="444444"/>
              </a:solidFill>
            </a:endParaRPr>
          </a:p>
        </p:txBody>
      </p:sp>
      <p:pic>
        <p:nvPicPr>
          <p:cNvPr id="4" name="Picture 3" descr="63216_pisa_lg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188455"/>
            <a:ext cx="1066800" cy="1374668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sz="quarter" idx="10"/>
          </p:nvPr>
        </p:nvSpPr>
        <p:spPr>
          <a:xfrm>
            <a:off x="366714" y="1016794"/>
            <a:ext cx="7177087" cy="3440906"/>
          </a:xfrm>
        </p:spPr>
        <p:txBody>
          <a:bodyPr>
            <a:noAutofit/>
          </a:bodyPr>
          <a:lstStyle/>
          <a:p>
            <a:pPr>
              <a:buClrTx/>
            </a:pPr>
            <a:r>
              <a:rPr lang="en-US" sz="1600" dirty="0" smtClean="0">
                <a:latin typeface="+mn-lt"/>
              </a:rPr>
              <a:t>Only directory pathnames are allowed on the command line</a:t>
            </a:r>
          </a:p>
          <a:p>
            <a:pPr>
              <a:buClrTx/>
            </a:pPr>
            <a:r>
              <a:rPr lang="en-US" sz="1600" dirty="0" smtClean="0">
                <a:latin typeface="+mn-lt"/>
              </a:rPr>
              <a:t>Worker wakeups per run are non-deterministic, and may vary between runs</a:t>
            </a:r>
          </a:p>
          <a:p>
            <a:pPr>
              <a:buClrTx/>
            </a:pPr>
            <a:r>
              <a:rPr lang="en-US" sz="1600" dirty="0" smtClean="0">
                <a:latin typeface="+mn-lt"/>
              </a:rPr>
              <a:t>Platform-specific summary statistics vary widely in content and accuracy; take them with a grain of salt</a:t>
            </a:r>
          </a:p>
          <a:p>
            <a:pPr>
              <a:buClrTx/>
            </a:pPr>
            <a:r>
              <a:rPr lang="en-US" sz="1600" dirty="0" err="1" smtClean="0">
                <a:latin typeface="+mn-lt"/>
              </a:rPr>
              <a:t>pwalk’s</a:t>
            </a:r>
            <a:r>
              <a:rPr lang="en-US" sz="1600" dirty="0" smtClean="0">
                <a:latin typeface="+mn-lt"/>
              </a:rPr>
              <a:t> space accounting is not precise …</a:t>
            </a:r>
          </a:p>
          <a:p>
            <a:pPr lvl="1">
              <a:buClrTx/>
            </a:pPr>
            <a:r>
              <a:rPr lang="en-US" sz="1400" dirty="0" smtClean="0">
                <a:latin typeface="+mn-lt"/>
              </a:rPr>
              <a:t>Files with multiple hard links will have their space usage </a:t>
            </a:r>
            <a:br>
              <a:rPr lang="en-US" sz="1400" dirty="0" smtClean="0">
                <a:latin typeface="+mn-lt"/>
              </a:rPr>
            </a:br>
            <a:r>
              <a:rPr lang="en-US" sz="1400" dirty="0" smtClean="0">
                <a:latin typeface="+mn-lt"/>
              </a:rPr>
              <a:t>redundantly counted by </a:t>
            </a:r>
            <a:r>
              <a:rPr lang="en-US" sz="1400" dirty="0" err="1" smtClean="0">
                <a:latin typeface="+mn-lt"/>
              </a:rPr>
              <a:t>pwalk</a:t>
            </a:r>
            <a:endParaRPr lang="en-US" sz="1400" dirty="0" smtClean="0">
              <a:latin typeface="+mn-lt"/>
            </a:endParaRPr>
          </a:p>
          <a:p>
            <a:pPr lvl="1">
              <a:buClrTx/>
            </a:pPr>
            <a:r>
              <a:rPr lang="en-US" sz="1400" dirty="0" err="1" smtClean="0">
                <a:latin typeface="+mn-lt"/>
              </a:rPr>
              <a:t>pwalk</a:t>
            </a:r>
            <a:r>
              <a:rPr lang="en-US" sz="1400" dirty="0" smtClean="0">
                <a:latin typeface="+mn-lt"/>
              </a:rPr>
              <a:t> &lt;path&gt; entries include directory space usage, but &lt;file&gt;</a:t>
            </a:r>
            <a:br>
              <a:rPr lang="en-US" sz="1400" dirty="0" smtClean="0">
                <a:latin typeface="+mn-lt"/>
              </a:rPr>
            </a:br>
            <a:r>
              <a:rPr lang="en-US" sz="1400" dirty="0" smtClean="0">
                <a:latin typeface="+mn-lt"/>
              </a:rPr>
              <a:t>entries for all directories are shown as 0 bytes allocated and</a:t>
            </a:r>
            <a:br>
              <a:rPr lang="en-US" sz="1400" dirty="0" smtClean="0">
                <a:latin typeface="+mn-lt"/>
              </a:rPr>
            </a:br>
            <a:r>
              <a:rPr lang="en-US" sz="1400" dirty="0" smtClean="0">
                <a:latin typeface="+mn-lt"/>
              </a:rPr>
              <a:t>0 bytes used (to avoid double-counting)</a:t>
            </a:r>
          </a:p>
          <a:p>
            <a:pPr lvl="1">
              <a:buClrTx/>
            </a:pPr>
            <a:r>
              <a:rPr lang="en-US" sz="1400" dirty="0" err="1" smtClean="0">
                <a:latin typeface="+mn-lt"/>
              </a:rPr>
              <a:t>pwalk</a:t>
            </a:r>
            <a:r>
              <a:rPr lang="en-US" sz="1400" dirty="0" smtClean="0">
                <a:latin typeface="+mn-lt"/>
              </a:rPr>
              <a:t> &lt;file&gt; entries for </a:t>
            </a:r>
            <a:r>
              <a:rPr lang="en-US" sz="1400" dirty="0" err="1" smtClean="0">
                <a:latin typeface="+mn-lt"/>
              </a:rPr>
              <a:t>symlinks</a:t>
            </a:r>
            <a:r>
              <a:rPr lang="en-US" sz="1400" dirty="0" smtClean="0">
                <a:latin typeface="+mn-lt"/>
              </a:rPr>
              <a:t> will report zero-length space</a:t>
            </a:r>
            <a:br>
              <a:rPr lang="en-US" sz="1400" dirty="0" smtClean="0">
                <a:latin typeface="+mn-lt"/>
              </a:rPr>
            </a:br>
            <a:r>
              <a:rPr lang="en-US" sz="1400" dirty="0" smtClean="0">
                <a:latin typeface="+mn-lt"/>
              </a:rPr>
              <a:t>allocation (but should probably report the space required for</a:t>
            </a:r>
            <a:br>
              <a:rPr lang="en-US" sz="1400" dirty="0" smtClean="0">
                <a:latin typeface="+mn-lt"/>
              </a:rPr>
            </a:br>
            <a:r>
              <a:rPr lang="en-US" sz="1400" dirty="0" smtClean="0">
                <a:latin typeface="+mn-lt"/>
              </a:rPr>
              <a:t>their </a:t>
            </a:r>
            <a:r>
              <a:rPr lang="en-US" sz="1400" dirty="0" err="1" smtClean="0">
                <a:latin typeface="+mn-lt"/>
              </a:rPr>
              <a:t>inode</a:t>
            </a:r>
            <a:r>
              <a:rPr lang="en-US" sz="1400" dirty="0" smtClean="0">
                <a:latin typeface="+mn-lt"/>
              </a:rPr>
              <a:t> allocations)</a:t>
            </a:r>
          </a:p>
        </p:txBody>
      </p:sp>
    </p:spTree>
    <p:extLst>
      <p:ext uri="{BB962C8B-B14F-4D97-AF65-F5344CB8AC3E}">
        <p14:creationId xmlns:p14="http://schemas.microsoft.com/office/powerpoint/2010/main" val="245879715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4444"/>
                </a:solidFill>
              </a:rPr>
              <a:t>Outline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Clr>
                <a:srgbClr val="000000"/>
              </a:buClr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General Discussion &amp; Usage</a:t>
            </a:r>
          </a:p>
          <a:p>
            <a:pPr>
              <a:buClr>
                <a:srgbClr val="000000"/>
              </a:buClr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Platform-specific Features</a:t>
            </a:r>
          </a:p>
          <a:p>
            <a:pPr>
              <a:buClr>
                <a:srgbClr val="000000"/>
              </a:buClr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Operational Notes</a:t>
            </a:r>
          </a:p>
          <a:p>
            <a:pPr>
              <a:buClr>
                <a:srgbClr val="000000"/>
              </a:buClr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Extensions and Refinements</a:t>
            </a:r>
          </a:p>
          <a:p>
            <a:pPr>
              <a:buClr>
                <a:srgbClr val="000000"/>
              </a:buClr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Implementation Notes</a:t>
            </a:r>
          </a:p>
        </p:txBody>
      </p:sp>
    </p:spTree>
    <p:extLst>
      <p:ext uri="{BB962C8B-B14F-4D97-AF65-F5344CB8AC3E}">
        <p14:creationId xmlns:p14="http://schemas.microsoft.com/office/powerpoint/2010/main" val="6475401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33400" y="1485900"/>
            <a:ext cx="8077200" cy="1885950"/>
          </a:xfrm>
        </p:spPr>
        <p:txBody>
          <a:bodyPr anchor="ctr" anchorCtr="1">
            <a:noAutofit/>
          </a:bodyPr>
          <a:lstStyle/>
          <a:p>
            <a:r>
              <a:rPr lang="en-US" dirty="0" smtClean="0">
                <a:solidFill>
                  <a:srgbClr val="444444"/>
                </a:solidFill>
              </a:rPr>
              <a:t>Extensions and Refinements</a:t>
            </a:r>
            <a:endParaRPr lang="en-US" dirty="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18274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 err="1" smtClean="0">
                <a:solidFill>
                  <a:srgbClr val="444444"/>
                </a:solidFill>
              </a:rPr>
              <a:t>pwalk.c</a:t>
            </a:r>
            <a:r>
              <a:rPr lang="en-US" dirty="0" smtClean="0">
                <a:solidFill>
                  <a:srgbClr val="444444"/>
                </a:solidFill>
              </a:rPr>
              <a:t> - Version 1.x</a:t>
            </a:r>
            <a:endParaRPr lang="en-US" sz="1800" dirty="0">
              <a:solidFill>
                <a:srgbClr val="444444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366714" y="914400"/>
            <a:ext cx="7939087" cy="360045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Simple FIFO-based scanning of directories</a:t>
            </a:r>
          </a:p>
          <a:p>
            <a:pPr lvl="1"/>
            <a:r>
              <a:rPr lang="en-US" dirty="0" smtClean="0"/>
              <a:t>if the last directories that get popped are very large, their worker threads may end up being laggards</a:t>
            </a:r>
          </a:p>
          <a:p>
            <a:r>
              <a:rPr lang="en-US" dirty="0" smtClean="0"/>
              <a:t>Optional load-balancing</a:t>
            </a:r>
          </a:p>
          <a:p>
            <a:pPr lvl="1"/>
            <a:r>
              <a:rPr lang="en-US" dirty="0" smtClean="0"/>
              <a:t>‘-paths=&lt;</a:t>
            </a:r>
            <a:r>
              <a:rPr lang="en-US" dirty="0" err="1" smtClean="0"/>
              <a:t>pathfile</a:t>
            </a:r>
            <a:r>
              <a:rPr lang="en-US" dirty="0" smtClean="0"/>
              <a:t>&gt;’ – spread load across multiple mount points that point to the same directory hierarchy</a:t>
            </a:r>
          </a:p>
          <a:p>
            <a:pPr lvl="1"/>
            <a:r>
              <a:rPr lang="en-US" dirty="0" smtClean="0"/>
              <a:t>Concurrent RDIRPLUS workloads can be quite compute-intensive for a OneFS initiator node</a:t>
            </a:r>
          </a:p>
          <a:p>
            <a:r>
              <a:rPr lang="en-US" dirty="0" smtClean="0"/>
              <a:t>Portable code using </a:t>
            </a:r>
            <a:r>
              <a:rPr lang="en-US" dirty="0" err="1" smtClean="0"/>
              <a:t>pThreads</a:t>
            </a:r>
            <a:r>
              <a:rPr lang="en-US" dirty="0" smtClean="0"/>
              <a:t> library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orker threads do all the work</a:t>
            </a:r>
          </a:p>
          <a:p>
            <a:pPr lvl="1"/>
            <a:r>
              <a:rPr lang="en-US" dirty="0" smtClean="0"/>
              <a:t>no exec/spawn overhead</a:t>
            </a:r>
          </a:p>
          <a:p>
            <a:pPr lvl="1"/>
            <a:r>
              <a:rPr lang="en-US" dirty="0" smtClean="0"/>
              <a:t>coding strategy restricted by threaded worker context</a:t>
            </a:r>
          </a:p>
          <a:p>
            <a:pPr lvl="2"/>
            <a:r>
              <a:rPr lang="en-US" dirty="0" smtClean="0"/>
              <a:t>for example, </a:t>
            </a:r>
            <a:r>
              <a:rPr lang="en-US" dirty="0" err="1" smtClean="0"/>
              <a:t>chdir</a:t>
            </a:r>
            <a:r>
              <a:rPr lang="en-US" dirty="0" smtClean="0"/>
              <a:t>(2) cannot be used, because it is process-global, and would effect all threads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1" y="171450"/>
            <a:ext cx="1283013" cy="63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1674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 smtClean="0">
                <a:solidFill>
                  <a:srgbClr val="444444"/>
                </a:solidFill>
              </a:rPr>
              <a:t>Change the FIFO to a Heap?</a:t>
            </a:r>
            <a:endParaRPr lang="en-US" sz="1800" dirty="0">
              <a:solidFill>
                <a:srgbClr val="444444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What if the last directory scanned is unusually large and takes a long time to process?</a:t>
            </a:r>
          </a:p>
          <a:p>
            <a:pPr lvl="1"/>
            <a:r>
              <a:rPr lang="en-US" dirty="0" smtClean="0"/>
              <a:t>High percent of total elapsed time could be waiting on last worker</a:t>
            </a:r>
          </a:p>
          <a:p>
            <a:pPr lvl="1"/>
            <a:r>
              <a:rPr lang="en-US" dirty="0" smtClean="0"/>
              <a:t>Changing the FIFO to a heap and always popping the next biggest directory might mitigate this</a:t>
            </a:r>
          </a:p>
          <a:p>
            <a:pPr lvl="2"/>
            <a:r>
              <a:rPr lang="en-US" dirty="0" smtClean="0"/>
              <a:t>Heap approach is no guarantee though; largest directory might be encountered while scanning a very small directory</a:t>
            </a:r>
          </a:p>
          <a:p>
            <a:pPr lvl="1"/>
            <a:r>
              <a:rPr lang="en-US" dirty="0" smtClean="0"/>
              <a:t>Current code that logs worker wakeups allows observing, for example, if significant periods of time pass with less than all &lt;N&gt; workers being busy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800" y="114300"/>
            <a:ext cx="812800" cy="61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68738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 smtClean="0">
                <a:solidFill>
                  <a:srgbClr val="444444"/>
                </a:solidFill>
              </a:rPr>
              <a:t>Keep Track of Hard-Linked Files?</a:t>
            </a:r>
            <a:endParaRPr lang="en-US" sz="1800" dirty="0">
              <a:solidFill>
                <a:srgbClr val="444444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+mn-lt"/>
              </a:rPr>
              <a:t>pwalk</a:t>
            </a:r>
            <a:r>
              <a:rPr lang="en-US" dirty="0" smtClean="0">
                <a:latin typeface="+mn-lt"/>
              </a:rPr>
              <a:t> </a:t>
            </a:r>
            <a:r>
              <a:rPr lang="en-US" u="sng" dirty="0" smtClean="0">
                <a:latin typeface="+mn-lt"/>
              </a:rPr>
              <a:t>could</a:t>
            </a:r>
            <a:r>
              <a:rPr lang="en-US" dirty="0" smtClean="0">
                <a:latin typeface="+mn-lt"/>
              </a:rPr>
              <a:t> log all files with a link count greater than one to correct for redundantly-counted space at the end of a run</a:t>
            </a:r>
            <a:endParaRPr lang="en-US" u="sng" dirty="0" smtClean="0">
              <a:latin typeface="+mn-lt"/>
            </a:endParaRPr>
          </a:p>
          <a:p>
            <a:pPr lvl="1"/>
            <a:r>
              <a:rPr lang="en-US" dirty="0" smtClean="0">
                <a:latin typeface="+mn-lt"/>
              </a:rPr>
              <a:t>A file’s </a:t>
            </a:r>
            <a:r>
              <a:rPr lang="en-US" dirty="0" err="1" smtClean="0">
                <a:latin typeface="+mn-lt"/>
              </a:rPr>
              <a:t>inode</a:t>
            </a:r>
            <a:r>
              <a:rPr lang="en-US" dirty="0" smtClean="0">
                <a:latin typeface="+mn-lt"/>
              </a:rPr>
              <a:t> number uniquely maps to the space it uses</a:t>
            </a:r>
            <a:endParaRPr lang="en-US" dirty="0">
              <a:latin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800" y="114300"/>
            <a:ext cx="812800" cy="61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3647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 smtClean="0"/>
              <a:t>Optionally, Pre-Warm OneFS L2</a:t>
            </a:r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There might be some benefit in pre-reading large directories using large reads to warm-up the OneFS L2 cache; notionally, something like …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err="1" smtClean="0"/>
              <a:t>dd</a:t>
            </a:r>
            <a:r>
              <a:rPr lang="en-US" dirty="0" smtClean="0"/>
              <a:t> if=&lt;</a:t>
            </a:r>
            <a:r>
              <a:rPr lang="en-US" dirty="0" err="1" smtClean="0"/>
              <a:t>directory_name</a:t>
            </a:r>
            <a:r>
              <a:rPr lang="en-US" dirty="0" smtClean="0"/>
              <a:t>&gt; </a:t>
            </a:r>
            <a:r>
              <a:rPr lang="en-US" dirty="0" err="1" smtClean="0"/>
              <a:t>bs</a:t>
            </a:r>
            <a:r>
              <a:rPr lang="en-US" dirty="0" smtClean="0"/>
              <a:t>=64k of=/</a:t>
            </a:r>
            <a:r>
              <a:rPr lang="en-US" dirty="0" err="1" smtClean="0"/>
              <a:t>dev</a:t>
            </a:r>
            <a:r>
              <a:rPr lang="en-US" dirty="0" smtClean="0"/>
              <a:t>/null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800" y="114300"/>
            <a:ext cx="812800" cy="61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093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 smtClean="0"/>
              <a:t>Have Workers Do </a:t>
            </a:r>
            <a:r>
              <a:rPr lang="en-US" dirty="0"/>
              <a:t>M</a:t>
            </a:r>
            <a:r>
              <a:rPr lang="en-US" dirty="0" smtClean="0"/>
              <a:t>ore Work</a:t>
            </a:r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Uses cases abound …</a:t>
            </a:r>
          </a:p>
          <a:p>
            <a:pPr lvl="1"/>
            <a:r>
              <a:rPr lang="en-US" dirty="0" err="1" smtClean="0"/>
              <a:t>PowerCopy</a:t>
            </a:r>
            <a:endParaRPr lang="en-US" dirty="0" smtClean="0"/>
          </a:p>
          <a:p>
            <a:pPr lvl="1"/>
            <a:r>
              <a:rPr lang="en-US" dirty="0" err="1" smtClean="0"/>
              <a:t>PowerChmod</a:t>
            </a:r>
            <a:endParaRPr lang="en-US" dirty="0" smtClean="0"/>
          </a:p>
          <a:p>
            <a:pPr lvl="1"/>
            <a:r>
              <a:rPr lang="en-US" dirty="0" err="1" smtClean="0"/>
              <a:t>PowerGrep</a:t>
            </a:r>
            <a:endParaRPr lang="en-US" dirty="0" smtClean="0"/>
          </a:p>
          <a:p>
            <a:pPr lvl="1"/>
            <a:r>
              <a:rPr lang="en-US" dirty="0" err="1" smtClean="0"/>
              <a:t>PowerPurge</a:t>
            </a:r>
            <a:endParaRPr lang="en-US" dirty="0" smtClean="0"/>
          </a:p>
          <a:p>
            <a:pPr lvl="1"/>
            <a:r>
              <a:rPr lang="en-US" dirty="0" err="1" smtClean="0"/>
              <a:t>PowerScan</a:t>
            </a:r>
            <a:r>
              <a:rPr lang="en-US" dirty="0" smtClean="0"/>
              <a:t> – </a:t>
            </a:r>
            <a:r>
              <a:rPr lang="en-US" dirty="0" err="1" smtClean="0"/>
              <a:t>pwalk</a:t>
            </a:r>
            <a:r>
              <a:rPr lang="en-US" dirty="0" smtClean="0"/>
              <a:t> -xml</a:t>
            </a:r>
          </a:p>
          <a:p>
            <a:pPr lvl="1"/>
            <a:r>
              <a:rPr lang="en-US" dirty="0" err="1" smtClean="0"/>
              <a:t>PowerCmp</a:t>
            </a:r>
            <a:r>
              <a:rPr lang="en-US" dirty="0" smtClean="0"/>
              <a:t> – </a:t>
            </a:r>
            <a:r>
              <a:rPr lang="en-US" dirty="0" err="1" smtClean="0"/>
              <a:t>pwalk</a:t>
            </a:r>
            <a:r>
              <a:rPr lang="en-US" dirty="0" smtClean="0"/>
              <a:t> -</a:t>
            </a:r>
            <a:r>
              <a:rPr lang="en-US" dirty="0" err="1" smtClean="0"/>
              <a:t>cmp</a:t>
            </a:r>
            <a:endParaRPr lang="en-US" dirty="0" smtClean="0"/>
          </a:p>
          <a:p>
            <a:pPr lvl="1"/>
            <a:r>
              <a:rPr lang="en-US" dirty="0" err="1" smtClean="0"/>
              <a:t>PowerPermissionsRepair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800" y="114300"/>
            <a:ext cx="812800" cy="61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4842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 smtClean="0"/>
              <a:t>Use Per-Worker Slave Processes</a:t>
            </a:r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857250"/>
            <a:ext cx="8229600" cy="360045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Possible Motivations …</a:t>
            </a:r>
          </a:p>
          <a:p>
            <a:pPr lvl="1"/>
            <a:r>
              <a:rPr lang="en-US" dirty="0" smtClean="0"/>
              <a:t>Cannot change working directory in a thread; current-working-directory is a process-global thing</a:t>
            </a:r>
          </a:p>
          <a:p>
            <a:pPr lvl="1"/>
            <a:r>
              <a:rPr lang="en-US" dirty="0" smtClean="0"/>
              <a:t>Optimal per-worker performance may require more memory per worker than will fit well in threaded model</a:t>
            </a:r>
          </a:p>
          <a:p>
            <a:pPr lvl="1"/>
            <a:r>
              <a:rPr lang="en-US" dirty="0" smtClean="0"/>
              <a:t>Per-process open file count or other limits could limit maximum thread count or the complexity of the work done by </a:t>
            </a:r>
            <a:r>
              <a:rPr lang="en-US" smtClean="0"/>
              <a:t>worker threads</a:t>
            </a:r>
            <a:endParaRPr lang="en-US" dirty="0" smtClean="0"/>
          </a:p>
          <a:p>
            <a:pPr lvl="1"/>
            <a:r>
              <a:rPr lang="en-US" dirty="0" smtClean="0"/>
              <a:t>Might want to distribute work using </a:t>
            </a:r>
            <a:r>
              <a:rPr lang="en-US" dirty="0" err="1" smtClean="0"/>
              <a:t>rsh</a:t>
            </a:r>
            <a:r>
              <a:rPr lang="en-US" dirty="0" smtClean="0"/>
              <a:t> of some other means to leverage multiple clients</a:t>
            </a:r>
          </a:p>
          <a:p>
            <a:r>
              <a:rPr lang="en-US" dirty="0" smtClean="0"/>
              <a:t>Implementation …</a:t>
            </a:r>
          </a:p>
          <a:p>
            <a:pPr lvl="1"/>
            <a:r>
              <a:rPr lang="en-US" dirty="0" smtClean="0"/>
              <a:t>Not too hard to </a:t>
            </a:r>
            <a:r>
              <a:rPr lang="en-US" dirty="0" err="1" smtClean="0"/>
              <a:t>popen</a:t>
            </a:r>
            <a:r>
              <a:rPr lang="en-US" dirty="0" smtClean="0"/>
              <a:t>() subordinate processes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800" y="114300"/>
            <a:ext cx="812800" cy="61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5996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33400" y="1485900"/>
            <a:ext cx="8077200" cy="1885950"/>
          </a:xfrm>
        </p:spPr>
        <p:txBody>
          <a:bodyPr anchor="ctr" anchorCtr="1">
            <a:noAutofit/>
          </a:bodyPr>
          <a:lstStyle/>
          <a:p>
            <a:r>
              <a:rPr lang="en-US" dirty="0" smtClean="0">
                <a:solidFill>
                  <a:srgbClr val="444444"/>
                </a:solidFill>
              </a:rPr>
              <a:t>Implementation Notes</a:t>
            </a:r>
            <a:endParaRPr lang="en-US" dirty="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33489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4444"/>
                </a:solidFill>
              </a:rPr>
              <a:t>Compile and Build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381000" y="742950"/>
            <a:ext cx="8153400" cy="3771900"/>
          </a:xfrm>
          <a:prstGeom prst="rect">
            <a:avLst/>
          </a:prstGeom>
        </p:spPr>
        <p:txBody>
          <a:bodyPr lIns="82058" tIns="41029" rIns="82058" bIns="41029"/>
          <a:lstStyle/>
          <a:p>
            <a:r>
              <a:rPr lang="en-US" sz="2400" dirty="0" smtClean="0"/>
              <a:t>Mostly portable C code</a:t>
            </a:r>
          </a:p>
          <a:p>
            <a:pPr lvl="1"/>
            <a:r>
              <a:rPr lang="en-US" sz="1800" dirty="0" smtClean="0"/>
              <a:t>90% monolithic </a:t>
            </a:r>
            <a:r>
              <a:rPr lang="en-US" sz="1800" dirty="0" err="1" smtClean="0"/>
              <a:t>pwalk.c</a:t>
            </a:r>
            <a:r>
              <a:rPr lang="en-US" sz="1800" dirty="0" smtClean="0"/>
              <a:t> C code</a:t>
            </a:r>
          </a:p>
          <a:p>
            <a:pPr lvl="1"/>
            <a:r>
              <a:rPr lang="en-US" sz="1800" dirty="0" err="1" smtClean="0"/>
              <a:t>pwalk_acls</a:t>
            </a:r>
            <a:r>
              <a:rPr lang="en-US" sz="1800" dirty="0" smtClean="0"/>
              <a:t>.[</a:t>
            </a:r>
            <a:r>
              <a:rPr lang="en-US" sz="1800" dirty="0" err="1" smtClean="0"/>
              <a:t>ch</a:t>
            </a:r>
            <a:r>
              <a:rPr lang="en-US" sz="1800" dirty="0" smtClean="0"/>
              <a:t>] for ACL-handling (Linux only)</a:t>
            </a:r>
          </a:p>
          <a:p>
            <a:pPr lvl="1"/>
            <a:r>
              <a:rPr lang="en-US" sz="1800" dirty="0" smtClean="0"/>
              <a:t>Uses </a:t>
            </a:r>
            <a:r>
              <a:rPr lang="en-US" sz="1800" dirty="0" smtClean="0"/>
              <a:t>Python </a:t>
            </a:r>
            <a:r>
              <a:rPr lang="en-US" sz="1800" dirty="0" err="1" smtClean="0"/>
              <a:t>symbiont</a:t>
            </a:r>
            <a:r>
              <a:rPr lang="en-US" sz="1800" dirty="0" smtClean="0"/>
              <a:t> code for –audit (OneFS only)</a:t>
            </a:r>
          </a:p>
          <a:p>
            <a:pPr lvl="1"/>
            <a:r>
              <a:rPr lang="en-US" sz="1800" dirty="0" smtClean="0"/>
              <a:t>Uses POSIX </a:t>
            </a:r>
            <a:r>
              <a:rPr lang="en-US" sz="1800" dirty="0" err="1" smtClean="0"/>
              <a:t>pThreads</a:t>
            </a:r>
            <a:endParaRPr lang="en-US" sz="1800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sz="2400" dirty="0" smtClean="0"/>
              <a:t>Simple compile &amp; link</a:t>
            </a:r>
          </a:p>
          <a:p>
            <a:pPr lvl="1"/>
            <a:r>
              <a:rPr lang="en-US" sz="1600" dirty="0" smtClean="0"/>
              <a:t>OSX</a:t>
            </a:r>
            <a:r>
              <a:rPr lang="en-US" sz="1600" dirty="0"/>
              <a:t>:    </a:t>
            </a:r>
            <a:r>
              <a:rPr lang="en-US" sz="1600" dirty="0" smtClean="0"/>
              <a:t>     cc </a:t>
            </a:r>
            <a:r>
              <a:rPr lang="en-US" sz="1600" dirty="0" err="1"/>
              <a:t>pwalk.c</a:t>
            </a:r>
            <a:r>
              <a:rPr lang="en-US" sz="1600" dirty="0"/>
              <a:t> -o </a:t>
            </a:r>
            <a:r>
              <a:rPr lang="en-US" sz="1600" dirty="0" err="1" smtClean="0"/>
              <a:t>pwalk</a:t>
            </a:r>
            <a:endParaRPr lang="en-US" sz="1600" dirty="0" smtClean="0"/>
          </a:p>
          <a:p>
            <a:pPr lvl="1"/>
            <a:r>
              <a:rPr lang="en-US" sz="1600" dirty="0"/>
              <a:t>Linux:   </a:t>
            </a:r>
            <a:r>
              <a:rPr lang="en-US" sz="1600" dirty="0" smtClean="0"/>
              <a:t>     </a:t>
            </a:r>
            <a:r>
              <a:rPr lang="en-US" sz="1600" dirty="0" err="1"/>
              <a:t>gcc</a:t>
            </a:r>
            <a:r>
              <a:rPr lang="en-US" sz="1600" dirty="0"/>
              <a:t> -DLINUX </a:t>
            </a:r>
            <a:r>
              <a:rPr lang="en-US" sz="1600" dirty="0" err="1"/>
              <a:t>pwalk.c</a:t>
            </a:r>
            <a:r>
              <a:rPr lang="en-US" sz="1600" dirty="0"/>
              <a:t> -o </a:t>
            </a:r>
            <a:r>
              <a:rPr lang="en-US" sz="1600" dirty="0" err="1"/>
              <a:t>pwalk</a:t>
            </a:r>
            <a:r>
              <a:rPr lang="en-US" sz="1600" dirty="0"/>
              <a:t> -lm -</a:t>
            </a:r>
            <a:r>
              <a:rPr lang="en-US" sz="1600" dirty="0" err="1"/>
              <a:t>lrt</a:t>
            </a:r>
            <a:r>
              <a:rPr lang="en-US" sz="1600" dirty="0"/>
              <a:t> </a:t>
            </a:r>
            <a:r>
              <a:rPr lang="en-US" sz="1600" dirty="0" smtClean="0"/>
              <a:t>–</a:t>
            </a:r>
            <a:r>
              <a:rPr lang="en-US" sz="1600" dirty="0" err="1" smtClean="0"/>
              <a:t>lpthread</a:t>
            </a:r>
            <a:endParaRPr lang="en-US" sz="1600" dirty="0" smtClean="0"/>
          </a:p>
          <a:p>
            <a:pPr lvl="1"/>
            <a:r>
              <a:rPr lang="en-US" sz="1600" dirty="0" smtClean="0"/>
              <a:t>Solaris:     </a:t>
            </a:r>
            <a:r>
              <a:rPr lang="en-US" sz="1600" dirty="0" err="1" smtClean="0"/>
              <a:t>gcc</a:t>
            </a:r>
            <a:r>
              <a:rPr lang="en-US" sz="1600" dirty="0" smtClean="0"/>
              <a:t> -m64 -DSOLARIS </a:t>
            </a:r>
            <a:r>
              <a:rPr lang="en-US" sz="1600" dirty="0" err="1" smtClean="0"/>
              <a:t>pwalk.c</a:t>
            </a:r>
            <a:r>
              <a:rPr lang="en-US" sz="1600" dirty="0" smtClean="0"/>
              <a:t> -o </a:t>
            </a:r>
            <a:r>
              <a:rPr lang="en-US" sz="1600" dirty="0" err="1" smtClean="0"/>
              <a:t>pwalk</a:t>
            </a:r>
            <a:r>
              <a:rPr lang="en-US" sz="1600" dirty="0"/>
              <a:t> </a:t>
            </a:r>
            <a:r>
              <a:rPr lang="en-US" sz="1600" dirty="0" smtClean="0"/>
              <a:t>-lm -</a:t>
            </a:r>
            <a:r>
              <a:rPr lang="en-US" sz="1600" dirty="0" err="1" smtClean="0"/>
              <a:t>lrt</a:t>
            </a:r>
            <a:r>
              <a:rPr lang="en-US" sz="1600" dirty="0" smtClean="0"/>
              <a:t> –</a:t>
            </a:r>
            <a:r>
              <a:rPr lang="en-US" sz="1600" dirty="0" err="1" smtClean="0"/>
              <a:t>lpthread</a:t>
            </a:r>
            <a:endParaRPr lang="en-US" sz="1600" dirty="0"/>
          </a:p>
          <a:p>
            <a:pPr lvl="1"/>
            <a:r>
              <a:rPr lang="en-US" sz="1600" dirty="0" smtClean="0"/>
              <a:t>OneFS</a:t>
            </a:r>
            <a:r>
              <a:rPr lang="en-US" sz="1600" dirty="0"/>
              <a:t>:     cc </a:t>
            </a:r>
            <a:r>
              <a:rPr lang="en-US" sz="1600" dirty="0" err="1"/>
              <a:t>pwalk.c</a:t>
            </a:r>
            <a:r>
              <a:rPr lang="en-US" sz="1600" dirty="0"/>
              <a:t> -o </a:t>
            </a:r>
            <a:r>
              <a:rPr lang="en-US" sz="1600" dirty="0" err="1"/>
              <a:t>pwalk</a:t>
            </a:r>
            <a:r>
              <a:rPr lang="en-US" sz="1600" dirty="0"/>
              <a:t> -</a:t>
            </a:r>
            <a:r>
              <a:rPr lang="en-US" sz="1600" dirty="0" err="1"/>
              <a:t>lpthread</a:t>
            </a:r>
            <a:r>
              <a:rPr lang="en-US" sz="1600" dirty="0"/>
              <a:t> -</a:t>
            </a:r>
            <a:r>
              <a:rPr lang="en-US" sz="1600" dirty="0" smtClean="0"/>
              <a:t>lm</a:t>
            </a:r>
            <a:endParaRPr lang="en-US" sz="1600" dirty="0"/>
          </a:p>
          <a:p>
            <a:pPr lvl="1"/>
            <a:r>
              <a:rPr lang="en-US" sz="1600" dirty="0" smtClean="0"/>
              <a:t>Windows:  TBD (See </a:t>
            </a:r>
            <a:r>
              <a:rPr lang="en-US" sz="1600" dirty="0"/>
              <a:t>also: </a:t>
            </a:r>
            <a:r>
              <a:rPr lang="en-US" sz="1600" dirty="0">
                <a:hlinkClick r:id="rId3"/>
              </a:rPr>
              <a:t>https://sourceware.org/pthreads-win32</a:t>
            </a:r>
            <a:r>
              <a:rPr lang="en-US" sz="1600" dirty="0" smtClean="0">
                <a:hlinkClick r:id="rId3"/>
              </a:rPr>
              <a:t>/</a:t>
            </a:r>
            <a:r>
              <a:rPr lang="en-US" sz="1600" dirty="0" smtClean="0"/>
              <a:t>)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Picture 6" descr="pThreads_Cover.tif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2455" y="228601"/>
            <a:ext cx="2046745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0553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directory_scan</a:t>
            </a:r>
            <a:r>
              <a:rPr lang="en-US" dirty="0" smtClean="0">
                <a:solidFill>
                  <a:srgbClr val="444444"/>
                </a:solidFill>
              </a:rPr>
              <a:t>() Pseudo-code</a:t>
            </a:r>
            <a:endParaRPr lang="en-US" sz="2800" dirty="0">
              <a:solidFill>
                <a:srgbClr val="44444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09600" y="902406"/>
            <a:ext cx="7086600" cy="3662541"/>
          </a:xfrm>
          <a:ln>
            <a:solidFill>
              <a:schemeClr val="tx1"/>
            </a:solidFill>
          </a:ln>
        </p:spPr>
        <p:txBody>
          <a:bodyPr lIns="274320" tIns="228600" bIns="228600" anchor="ctr" anchorCtr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// For every directory popped from FIFO …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b="1" dirty="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err="1" smtClean="0">
                <a:latin typeface="Consolas"/>
                <a:cs typeface="Consolas"/>
              </a:rPr>
              <a:t>opendir</a:t>
            </a:r>
            <a:r>
              <a:rPr lang="en-US" sz="1600" b="1" dirty="0" smtClean="0">
                <a:latin typeface="Consolas"/>
                <a:cs typeface="Consolas"/>
              </a:rPr>
              <a:t>(directory)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nsolas"/>
                <a:cs typeface="Consolas"/>
              </a:rPr>
              <a:t>stat</a:t>
            </a:r>
            <a:r>
              <a:rPr lang="en-US" sz="1600" b="1" dirty="0" smtClean="0">
                <a:latin typeface="Consolas"/>
                <a:cs typeface="Consolas"/>
              </a:rPr>
              <a:t>(directory)</a:t>
            </a:r>
            <a:endParaRPr lang="en-US" sz="1600" b="1" dirty="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err="1" smtClean="0">
                <a:latin typeface="Consolas"/>
                <a:cs typeface="Consolas"/>
              </a:rPr>
              <a:t>process_entry</a:t>
            </a:r>
            <a:r>
              <a:rPr lang="en-US" sz="1600" b="1" dirty="0" smtClean="0">
                <a:latin typeface="Consolas"/>
                <a:cs typeface="Consolas"/>
              </a:rPr>
              <a:t>(‘start’, directory)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while (</a:t>
            </a:r>
            <a:r>
              <a:rPr lang="en-US" sz="1600" b="1" dirty="0" err="1" smtClean="0">
                <a:latin typeface="Consolas"/>
                <a:cs typeface="Consolas"/>
              </a:rPr>
              <a:t>readdir_r</a:t>
            </a:r>
            <a:r>
              <a:rPr lang="en-US" sz="1600" b="1" dirty="0" smtClean="0">
                <a:latin typeface="Consolas"/>
                <a:cs typeface="Consolas"/>
              </a:rPr>
              <a:t>(...)) </a:t>
            </a:r>
            <a:r>
              <a:rPr lang="en-US" sz="1600" b="1" dirty="0">
                <a:latin typeface="Consolas"/>
                <a:cs typeface="Consolas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nsolas"/>
                <a:cs typeface="Consolas"/>
              </a:rPr>
              <a:t>   </a:t>
            </a:r>
            <a:r>
              <a:rPr lang="en-US" sz="1600" b="1" dirty="0" smtClean="0">
                <a:latin typeface="Consolas"/>
                <a:cs typeface="Consolas"/>
              </a:rPr>
              <a:t>stat(entry)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   if (S_IFDIR(</a:t>
            </a:r>
            <a:r>
              <a:rPr lang="en-US" sz="1600" b="1" dirty="0">
                <a:latin typeface="Consolas"/>
                <a:cs typeface="Consolas"/>
              </a:rPr>
              <a:t>entry</a:t>
            </a:r>
            <a:r>
              <a:rPr lang="en-US" sz="1600" b="1" dirty="0" smtClean="0">
                <a:latin typeface="Consolas"/>
                <a:cs typeface="Consolas"/>
              </a:rPr>
              <a:t>)) </a:t>
            </a:r>
            <a:r>
              <a:rPr lang="en-US" sz="1600" b="1" dirty="0" err="1" smtClean="0">
                <a:latin typeface="Consolas"/>
                <a:cs typeface="Consolas"/>
              </a:rPr>
              <a:t>fifo_push</a:t>
            </a:r>
            <a:r>
              <a:rPr lang="en-US" sz="1600" b="1" dirty="0" smtClean="0">
                <a:latin typeface="Consolas"/>
                <a:cs typeface="Consolas"/>
              </a:rPr>
              <a:t>(entry)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nsolas"/>
                <a:cs typeface="Consolas"/>
              </a:rPr>
              <a:t> </a:t>
            </a:r>
            <a:r>
              <a:rPr lang="en-US" sz="1600" b="1" dirty="0" smtClean="0">
                <a:latin typeface="Consolas"/>
                <a:cs typeface="Consolas"/>
              </a:rPr>
              <a:t>  else </a:t>
            </a:r>
            <a:r>
              <a:rPr lang="en-US" sz="1600" b="1" dirty="0" err="1">
                <a:latin typeface="Consolas"/>
                <a:cs typeface="Consolas"/>
              </a:rPr>
              <a:t>collect_statistics</a:t>
            </a:r>
            <a:r>
              <a:rPr lang="en-US" sz="1600" b="1" dirty="0">
                <a:latin typeface="Consolas"/>
                <a:cs typeface="Consolas"/>
              </a:rPr>
              <a:t>(entry)</a:t>
            </a:r>
            <a:endParaRPr lang="en-US" sz="1600" b="1" dirty="0" smtClean="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nsolas"/>
                <a:cs typeface="Consolas"/>
              </a:rPr>
              <a:t> </a:t>
            </a:r>
            <a:r>
              <a:rPr lang="en-US" sz="1600" b="1" dirty="0" smtClean="0">
                <a:latin typeface="Consolas"/>
                <a:cs typeface="Consolas"/>
              </a:rPr>
              <a:t>  </a:t>
            </a:r>
            <a:r>
              <a:rPr lang="en-US" sz="1600" b="1" dirty="0" err="1" smtClean="0">
                <a:latin typeface="Consolas"/>
                <a:cs typeface="Consolas"/>
              </a:rPr>
              <a:t>process_entry</a:t>
            </a:r>
            <a:r>
              <a:rPr lang="en-US" sz="1600" b="1" dirty="0" smtClean="0">
                <a:latin typeface="Consolas"/>
                <a:cs typeface="Consolas"/>
              </a:rPr>
              <a:t>(‘entry’, entry)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nsolas"/>
                <a:cs typeface="Consolas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err="1" smtClean="0">
                <a:latin typeface="Consolas"/>
                <a:cs typeface="Consolas"/>
              </a:rPr>
              <a:t>process_entry</a:t>
            </a:r>
            <a:r>
              <a:rPr lang="en-US" sz="1600" b="1" dirty="0" smtClean="0">
                <a:latin typeface="Consolas"/>
                <a:cs typeface="Consolas"/>
              </a:rPr>
              <a:t>(‘end’, directory)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err="1" smtClean="0">
                <a:latin typeface="Consolas"/>
                <a:cs typeface="Consolas"/>
              </a:rPr>
              <a:t>closedir</a:t>
            </a:r>
            <a:r>
              <a:rPr lang="en-US" sz="1600" b="1" dirty="0" smtClean="0">
                <a:latin typeface="Consolas"/>
                <a:cs typeface="Consolas"/>
              </a:rPr>
              <a:t>(directory)</a:t>
            </a:r>
            <a:endParaRPr lang="en-US" sz="1600" b="1" dirty="0">
              <a:latin typeface="Consolas"/>
              <a:cs typeface="Consolas"/>
            </a:endParaRP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2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61910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33400" y="1485900"/>
            <a:ext cx="8077200" cy="1885950"/>
          </a:xfrm>
        </p:spPr>
        <p:txBody>
          <a:bodyPr anchor="ctr" anchorCtr="1">
            <a:noAutofit/>
          </a:bodyPr>
          <a:lstStyle/>
          <a:p>
            <a:r>
              <a:rPr lang="en-US" sz="3600" dirty="0" smtClean="0">
                <a:solidFill>
                  <a:srgbClr val="444444"/>
                </a:solidFill>
              </a:rPr>
              <a:t>General Discussion &amp; Usage</a:t>
            </a:r>
            <a:endParaRPr lang="en-US" sz="3600" dirty="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34185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stat(2) – System Call per-File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81000" y="800100"/>
            <a:ext cx="8229600" cy="3771900"/>
          </a:xfrm>
          <a:ln>
            <a:solidFill>
              <a:schemeClr val="tx1"/>
            </a:solidFill>
          </a:ln>
        </p:spPr>
        <p:txBody>
          <a:bodyPr wrap="square" lIns="274320" anchor="t" anchorCtr="0">
            <a:normAutofit fontScale="70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600" b="1" dirty="0" err="1" smtClean="0"/>
              <a:t>fstat</a:t>
            </a:r>
            <a:r>
              <a:rPr lang="en-US" sz="1600" b="1" dirty="0" smtClean="0"/>
              <a:t>(), </a:t>
            </a:r>
            <a:r>
              <a:rPr lang="en-US" sz="1600" b="1" dirty="0" err="1" smtClean="0"/>
              <a:t>lstat</a:t>
            </a:r>
            <a:r>
              <a:rPr lang="en-US" sz="1600" b="1" dirty="0" smtClean="0"/>
              <a:t>(), stat(), </a:t>
            </a:r>
            <a:r>
              <a:rPr lang="en-US" sz="1600" b="1" dirty="0" err="1" smtClean="0"/>
              <a:t>fstatat</a:t>
            </a:r>
            <a:r>
              <a:rPr lang="en-US" sz="1600" b="1" dirty="0" smtClean="0"/>
              <a:t>() calls return info like this about a file …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b="1" dirty="0">
              <a:latin typeface="Calibri"/>
              <a:cs typeface="Calibri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err="1" smtClean="0">
                <a:latin typeface="Calibri"/>
                <a:cs typeface="Calibri"/>
              </a:rPr>
              <a:t>struct</a:t>
            </a:r>
            <a:r>
              <a:rPr lang="en-US" sz="1600" b="1" dirty="0" smtClean="0">
                <a:latin typeface="Calibri"/>
                <a:cs typeface="Calibri"/>
              </a:rPr>
              <a:t> </a:t>
            </a:r>
            <a:r>
              <a:rPr lang="en-US" sz="1600" b="1" dirty="0">
                <a:latin typeface="Calibri"/>
                <a:cs typeface="Calibri"/>
              </a:rPr>
              <a:t>stat { /* when _DARWIN_FEATURE_64_BIT_INODE is defined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    </a:t>
            </a:r>
            <a:r>
              <a:rPr lang="en-US" sz="1600" b="1" dirty="0" smtClean="0">
                <a:latin typeface="Calibri"/>
                <a:cs typeface="Calibri"/>
              </a:rPr>
              <a:t>   </a:t>
            </a:r>
            <a:r>
              <a:rPr lang="en-US" sz="1600" b="1" dirty="0" err="1">
                <a:latin typeface="Calibri"/>
                <a:cs typeface="Calibri"/>
              </a:rPr>
              <a:t>dev_t</a:t>
            </a:r>
            <a:r>
              <a:rPr lang="en-US" sz="1600" b="1" dirty="0">
                <a:latin typeface="Calibri"/>
                <a:cs typeface="Calibri"/>
              </a:rPr>
              <a:t>       </a:t>
            </a:r>
            <a:r>
              <a:rPr lang="en-US" sz="1600" b="1" dirty="0" smtClean="0">
                <a:latin typeface="Calibri"/>
                <a:cs typeface="Calibri"/>
              </a:rPr>
              <a:t>   </a:t>
            </a:r>
            <a:r>
              <a:rPr lang="en-US" sz="1600" b="1" dirty="0" err="1">
                <a:latin typeface="Calibri"/>
                <a:cs typeface="Calibri"/>
              </a:rPr>
              <a:t>st_dev</a:t>
            </a:r>
            <a:r>
              <a:rPr lang="en-US" sz="1600" b="1" dirty="0" smtClean="0">
                <a:latin typeface="Calibri"/>
                <a:cs typeface="Calibri"/>
              </a:rPr>
              <a:t>;		/</a:t>
            </a:r>
            <a:r>
              <a:rPr lang="en-US" sz="1600" b="1" dirty="0">
                <a:latin typeface="Calibri"/>
                <a:cs typeface="Calibri"/>
              </a:rPr>
              <a:t>* ID of device containing file </a:t>
            </a:r>
            <a:r>
              <a:rPr lang="en-US" sz="1600" b="1" dirty="0" smtClean="0">
                <a:latin typeface="Calibri"/>
                <a:cs typeface="Calibri"/>
              </a:rPr>
              <a:t>*/</a:t>
            </a:r>
            <a:endParaRPr lang="en-US" sz="1600" b="1" dirty="0">
              <a:latin typeface="Calibri"/>
              <a:cs typeface="Calibri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   </a:t>
            </a:r>
            <a:r>
              <a:rPr lang="en-US" sz="1600" b="1" dirty="0" smtClean="0">
                <a:latin typeface="Calibri"/>
                <a:cs typeface="Calibri"/>
              </a:rPr>
              <a:t>    </a:t>
            </a:r>
            <a:r>
              <a:rPr lang="en-US" sz="1600" b="1" dirty="0" err="1">
                <a:latin typeface="Calibri"/>
                <a:cs typeface="Calibri"/>
              </a:rPr>
              <a:t>mode_t</a:t>
            </a:r>
            <a:r>
              <a:rPr lang="en-US" sz="1600" b="1" dirty="0">
                <a:latin typeface="Calibri"/>
                <a:cs typeface="Calibri"/>
              </a:rPr>
              <a:t>    </a:t>
            </a:r>
            <a:r>
              <a:rPr lang="en-US" sz="1600" b="1" dirty="0" smtClean="0">
                <a:latin typeface="Calibri"/>
                <a:cs typeface="Calibri"/>
              </a:rPr>
              <a:t>  </a:t>
            </a:r>
            <a:r>
              <a:rPr lang="en-US" sz="1600" b="1" dirty="0" err="1" smtClean="0">
                <a:latin typeface="Calibri"/>
                <a:cs typeface="Calibri"/>
              </a:rPr>
              <a:t>st_mode</a:t>
            </a:r>
            <a:r>
              <a:rPr lang="en-US" sz="1600" b="1" dirty="0" smtClean="0">
                <a:latin typeface="Calibri"/>
                <a:cs typeface="Calibri"/>
              </a:rPr>
              <a:t>;		/</a:t>
            </a:r>
            <a:r>
              <a:rPr lang="en-US" sz="1600" b="1" dirty="0">
                <a:latin typeface="Calibri"/>
                <a:cs typeface="Calibri"/>
              </a:rPr>
              <a:t>* Mode of file (see below) *</a:t>
            </a:r>
            <a:r>
              <a:rPr lang="en-US" sz="1600" b="1" dirty="0" smtClean="0">
                <a:latin typeface="Calibri"/>
                <a:cs typeface="Calibri"/>
              </a:rPr>
              <a:t>/	</a:t>
            </a:r>
            <a:r>
              <a:rPr lang="en-US" sz="1600" b="1" dirty="0" smtClean="0">
                <a:latin typeface="Calibri"/>
                <a:cs typeface="Calibri"/>
              </a:rPr>
              <a:t>	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[1] e.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g.: </a:t>
            </a:r>
            <a:r>
              <a:rPr lang="en-US" sz="1600" b="1" dirty="0" err="1" smtClean="0">
                <a:solidFill>
                  <a:srgbClr val="FF0000"/>
                </a:solidFill>
                <a:latin typeface="Calibri"/>
                <a:cs typeface="Calibri"/>
              </a:rPr>
              <a:t>rwxr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-</a:t>
            </a:r>
            <a:r>
              <a:rPr lang="en-US" sz="1600" b="1" dirty="0" err="1" smtClean="0">
                <a:solidFill>
                  <a:srgbClr val="FF0000"/>
                </a:solidFill>
                <a:latin typeface="Calibri"/>
                <a:cs typeface="Calibri"/>
              </a:rPr>
              <a:t>xr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-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-</a:t>
            </a:r>
            <a:endParaRPr lang="en-US" sz="1600" b="1" dirty="0">
              <a:solidFill>
                <a:srgbClr val="FF0000"/>
              </a:solidFill>
              <a:latin typeface="Calibri"/>
              <a:cs typeface="Calibri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  </a:t>
            </a:r>
            <a:r>
              <a:rPr lang="en-US" sz="1600" b="1" dirty="0" smtClean="0">
                <a:latin typeface="Calibri"/>
                <a:cs typeface="Calibri"/>
              </a:rPr>
              <a:t>     </a:t>
            </a:r>
            <a:r>
              <a:rPr lang="en-US" sz="1600" b="1" dirty="0" err="1">
                <a:latin typeface="Calibri"/>
                <a:cs typeface="Calibri"/>
              </a:rPr>
              <a:t>nlink_t</a:t>
            </a:r>
            <a:r>
              <a:rPr lang="en-US" sz="1600" b="1" dirty="0">
                <a:latin typeface="Calibri"/>
                <a:cs typeface="Calibri"/>
              </a:rPr>
              <a:t>      </a:t>
            </a:r>
            <a:r>
              <a:rPr lang="en-US" sz="1600" b="1" dirty="0" smtClean="0">
                <a:latin typeface="Calibri"/>
                <a:cs typeface="Calibri"/>
              </a:rPr>
              <a:t>  </a:t>
            </a:r>
            <a:r>
              <a:rPr lang="en-US" sz="1600" b="1" dirty="0" err="1">
                <a:latin typeface="Calibri"/>
                <a:cs typeface="Calibri"/>
              </a:rPr>
              <a:t>st_nlink</a:t>
            </a:r>
            <a:r>
              <a:rPr lang="en-US" sz="1600" b="1" dirty="0" smtClean="0">
                <a:latin typeface="Calibri"/>
                <a:cs typeface="Calibri"/>
              </a:rPr>
              <a:t>;		/</a:t>
            </a:r>
            <a:r>
              <a:rPr lang="en-US" sz="1600" b="1" dirty="0">
                <a:latin typeface="Calibri"/>
                <a:cs typeface="Calibri"/>
              </a:rPr>
              <a:t>* Number of hard links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 </a:t>
            </a:r>
            <a:r>
              <a:rPr lang="en-US" sz="1600" b="1" dirty="0" smtClean="0">
                <a:latin typeface="Calibri"/>
                <a:cs typeface="Calibri"/>
              </a:rPr>
              <a:t>      </a:t>
            </a:r>
            <a:r>
              <a:rPr lang="en-US" sz="1600" b="1" dirty="0" err="1">
                <a:latin typeface="Calibri"/>
                <a:cs typeface="Calibri"/>
              </a:rPr>
              <a:t>ino_t</a:t>
            </a:r>
            <a:r>
              <a:rPr lang="en-US" sz="1600" b="1" dirty="0">
                <a:latin typeface="Calibri"/>
                <a:cs typeface="Calibri"/>
              </a:rPr>
              <a:t>           </a:t>
            </a:r>
            <a:r>
              <a:rPr lang="en-US" sz="1600" b="1" dirty="0" err="1" smtClean="0">
                <a:latin typeface="Calibri"/>
                <a:cs typeface="Calibri"/>
              </a:rPr>
              <a:t>st_ino</a:t>
            </a:r>
            <a:r>
              <a:rPr lang="en-US" sz="1600" b="1" dirty="0" smtClean="0">
                <a:latin typeface="Calibri"/>
                <a:cs typeface="Calibri"/>
              </a:rPr>
              <a:t>  		/</a:t>
            </a:r>
            <a:r>
              <a:rPr lang="en-US" sz="1600" b="1" dirty="0">
                <a:latin typeface="Calibri"/>
                <a:cs typeface="Calibri"/>
              </a:rPr>
              <a:t>* File serial number *</a:t>
            </a:r>
            <a:r>
              <a:rPr lang="en-US" sz="1600" b="1" dirty="0" smtClean="0">
                <a:latin typeface="Calibri"/>
                <a:cs typeface="Calibri"/>
              </a:rPr>
              <a:t>/	</a:t>
            </a:r>
            <a:r>
              <a:rPr lang="en-US" sz="1600" b="1" dirty="0" smtClean="0">
                <a:latin typeface="Calibri"/>
                <a:cs typeface="Calibri"/>
              </a:rPr>
              <a:t>	</a:t>
            </a:r>
            <a:r>
              <a:rPr lang="en-US" sz="1600" b="1" dirty="0" smtClean="0">
                <a:solidFill>
                  <a:srgbClr val="FF6600"/>
                </a:solidFill>
                <a:latin typeface="Calibri"/>
                <a:cs typeface="Calibri"/>
              </a:rPr>
              <a:t>i.e</a:t>
            </a:r>
            <a:r>
              <a:rPr lang="en-US" sz="1600" b="1" dirty="0" smtClean="0">
                <a:solidFill>
                  <a:srgbClr val="FF6600"/>
                </a:solidFill>
                <a:latin typeface="Calibri"/>
                <a:cs typeface="Calibri"/>
              </a:rPr>
              <a:t>.: </a:t>
            </a:r>
            <a:r>
              <a:rPr lang="en-US" sz="1600" b="1" dirty="0" err="1" smtClean="0">
                <a:solidFill>
                  <a:srgbClr val="FF6600"/>
                </a:solidFill>
                <a:latin typeface="Calibri"/>
                <a:cs typeface="Calibri"/>
              </a:rPr>
              <a:t>i</a:t>
            </a:r>
            <a:r>
              <a:rPr lang="en-US" sz="1600" b="1" dirty="0" err="1" smtClean="0">
                <a:solidFill>
                  <a:srgbClr val="FF0000"/>
                </a:solidFill>
                <a:latin typeface="Calibri"/>
                <a:cs typeface="Calibri"/>
              </a:rPr>
              <a:t>node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 #</a:t>
            </a:r>
            <a:endParaRPr lang="en-US" sz="1600" b="1" dirty="0">
              <a:solidFill>
                <a:srgbClr val="FF0000"/>
              </a:solidFill>
              <a:latin typeface="Calibri"/>
              <a:cs typeface="Calibri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</a:t>
            </a:r>
            <a:r>
              <a:rPr lang="en-US" sz="1600" b="1" dirty="0" smtClean="0">
                <a:latin typeface="Calibri"/>
                <a:cs typeface="Calibri"/>
              </a:rPr>
              <a:t>       </a:t>
            </a:r>
            <a:r>
              <a:rPr lang="en-US" sz="1600" b="1" dirty="0" err="1">
                <a:latin typeface="Calibri"/>
                <a:cs typeface="Calibri"/>
              </a:rPr>
              <a:t>uid_t</a:t>
            </a:r>
            <a:r>
              <a:rPr lang="en-US" sz="1600" b="1" dirty="0">
                <a:latin typeface="Calibri"/>
                <a:cs typeface="Calibri"/>
              </a:rPr>
              <a:t>           </a:t>
            </a:r>
            <a:r>
              <a:rPr lang="en-US" sz="1600" b="1" dirty="0" err="1">
                <a:latin typeface="Calibri"/>
                <a:cs typeface="Calibri"/>
              </a:rPr>
              <a:t>st_uid</a:t>
            </a:r>
            <a:r>
              <a:rPr lang="en-US" sz="1600" b="1" dirty="0" smtClean="0">
                <a:latin typeface="Calibri"/>
                <a:cs typeface="Calibri"/>
              </a:rPr>
              <a:t>;		/</a:t>
            </a:r>
            <a:r>
              <a:rPr lang="en-US" sz="1600" b="1" dirty="0">
                <a:latin typeface="Calibri"/>
                <a:cs typeface="Calibri"/>
              </a:rPr>
              <a:t>* User ID of the file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alibri"/>
                <a:cs typeface="Calibri"/>
              </a:rPr>
              <a:t>        </a:t>
            </a:r>
            <a:r>
              <a:rPr lang="en-US" sz="1600" b="1" dirty="0" err="1">
                <a:latin typeface="Calibri"/>
                <a:cs typeface="Calibri"/>
              </a:rPr>
              <a:t>gid_t</a:t>
            </a:r>
            <a:r>
              <a:rPr lang="en-US" sz="1600" b="1" dirty="0">
                <a:latin typeface="Calibri"/>
                <a:cs typeface="Calibri"/>
              </a:rPr>
              <a:t>           </a:t>
            </a:r>
            <a:r>
              <a:rPr lang="en-US" sz="1600" b="1" dirty="0" err="1">
                <a:latin typeface="Calibri"/>
                <a:cs typeface="Calibri"/>
              </a:rPr>
              <a:t>st_gid</a:t>
            </a:r>
            <a:r>
              <a:rPr lang="en-US" sz="1600" b="1" dirty="0" smtClean="0">
                <a:latin typeface="Calibri"/>
                <a:cs typeface="Calibri"/>
              </a:rPr>
              <a:t>;		/</a:t>
            </a:r>
            <a:r>
              <a:rPr lang="en-US" sz="1600" b="1" dirty="0">
                <a:latin typeface="Calibri"/>
                <a:cs typeface="Calibri"/>
              </a:rPr>
              <a:t>* Group ID of the file *</a:t>
            </a:r>
            <a:r>
              <a:rPr lang="en-US" sz="1600" b="1" dirty="0" smtClean="0">
                <a:latin typeface="Calibri"/>
                <a:cs typeface="Calibri"/>
              </a:rPr>
              <a:t>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alibri"/>
                <a:cs typeface="Calibri"/>
              </a:rPr>
              <a:t>        </a:t>
            </a:r>
            <a:r>
              <a:rPr lang="en-US" sz="1600" b="1" dirty="0" err="1" smtClean="0">
                <a:latin typeface="Calibri"/>
                <a:cs typeface="Calibri"/>
              </a:rPr>
              <a:t>dev_t</a:t>
            </a:r>
            <a:r>
              <a:rPr lang="en-US" sz="1600" b="1" dirty="0" smtClean="0">
                <a:latin typeface="Calibri"/>
                <a:cs typeface="Calibri"/>
              </a:rPr>
              <a:t>          </a:t>
            </a:r>
            <a:r>
              <a:rPr lang="en-US" sz="1600" b="1" dirty="0" err="1" smtClean="0">
                <a:latin typeface="Calibri"/>
                <a:cs typeface="Calibri"/>
              </a:rPr>
              <a:t>st_rdev</a:t>
            </a:r>
            <a:r>
              <a:rPr lang="en-US" sz="1600" b="1" dirty="0" smtClean="0">
                <a:latin typeface="Calibri"/>
                <a:cs typeface="Calibri"/>
              </a:rPr>
              <a:t>;		/* Device ID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alibri"/>
                <a:cs typeface="Calibri"/>
              </a:rPr>
              <a:t>        </a:t>
            </a:r>
            <a:r>
              <a:rPr lang="en-US" sz="1600" b="1" dirty="0" err="1">
                <a:latin typeface="Calibri"/>
                <a:cs typeface="Calibri"/>
              </a:rPr>
              <a:t>struct</a:t>
            </a:r>
            <a:r>
              <a:rPr lang="en-US" sz="1600" b="1" dirty="0">
                <a:latin typeface="Calibri"/>
                <a:cs typeface="Calibri"/>
              </a:rPr>
              <a:t> </a:t>
            </a:r>
            <a:r>
              <a:rPr lang="en-US" sz="1600" b="1" dirty="0" err="1">
                <a:latin typeface="Calibri"/>
                <a:cs typeface="Calibri"/>
              </a:rPr>
              <a:t>timespec</a:t>
            </a:r>
            <a:r>
              <a:rPr lang="en-US" sz="1600" b="1" dirty="0">
                <a:latin typeface="Calibri"/>
                <a:cs typeface="Calibri"/>
              </a:rPr>
              <a:t> </a:t>
            </a:r>
            <a:r>
              <a:rPr lang="en-US" sz="1600" b="1" dirty="0" err="1">
                <a:latin typeface="Calibri"/>
                <a:cs typeface="Calibri"/>
              </a:rPr>
              <a:t>st_atimespec</a:t>
            </a:r>
            <a:r>
              <a:rPr lang="en-US" sz="1600" b="1" dirty="0" smtClean="0">
                <a:latin typeface="Calibri"/>
                <a:cs typeface="Calibri"/>
              </a:rPr>
              <a:t>;	</a:t>
            </a:r>
            <a:r>
              <a:rPr lang="en-US" sz="1600" b="1" dirty="0" smtClean="0">
                <a:latin typeface="Calibri"/>
                <a:cs typeface="Calibri"/>
              </a:rPr>
              <a:t>/</a:t>
            </a:r>
            <a:r>
              <a:rPr lang="en-US" sz="1600" b="1" dirty="0">
                <a:latin typeface="Calibri"/>
                <a:cs typeface="Calibri"/>
              </a:rPr>
              <a:t>* time of last </a:t>
            </a:r>
            <a:r>
              <a:rPr lang="en-US" sz="1600" b="1" dirty="0" smtClean="0">
                <a:latin typeface="Calibri"/>
                <a:cs typeface="Calibri"/>
              </a:rPr>
              <a:t>access </a:t>
            </a:r>
            <a:r>
              <a:rPr lang="en-US" sz="1600" b="1" dirty="0">
                <a:latin typeface="Calibri"/>
                <a:cs typeface="Calibri"/>
              </a:rPr>
              <a:t>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 </a:t>
            </a:r>
            <a:r>
              <a:rPr lang="en-US" sz="1600" b="1" dirty="0" smtClean="0">
                <a:latin typeface="Calibri"/>
                <a:cs typeface="Calibri"/>
              </a:rPr>
              <a:t>      </a:t>
            </a:r>
            <a:r>
              <a:rPr lang="en-US" sz="1600" b="1" dirty="0" err="1">
                <a:latin typeface="Calibri"/>
                <a:cs typeface="Calibri"/>
              </a:rPr>
              <a:t>struct</a:t>
            </a:r>
            <a:r>
              <a:rPr lang="en-US" sz="1600" b="1" dirty="0">
                <a:latin typeface="Calibri"/>
                <a:cs typeface="Calibri"/>
              </a:rPr>
              <a:t> </a:t>
            </a:r>
            <a:r>
              <a:rPr lang="en-US" sz="1600" b="1" dirty="0" err="1">
                <a:latin typeface="Calibri"/>
                <a:cs typeface="Calibri"/>
              </a:rPr>
              <a:t>timespec</a:t>
            </a:r>
            <a:r>
              <a:rPr lang="en-US" sz="1600" b="1" dirty="0">
                <a:latin typeface="Calibri"/>
                <a:cs typeface="Calibri"/>
              </a:rPr>
              <a:t> </a:t>
            </a:r>
            <a:r>
              <a:rPr lang="en-US" sz="1600" b="1" dirty="0" err="1">
                <a:latin typeface="Calibri"/>
                <a:cs typeface="Calibri"/>
              </a:rPr>
              <a:t>st_mtimespec</a:t>
            </a:r>
            <a:r>
              <a:rPr lang="en-US" sz="1600" b="1" dirty="0" smtClean="0">
                <a:latin typeface="Calibri"/>
                <a:cs typeface="Calibri"/>
              </a:rPr>
              <a:t>;	</a:t>
            </a:r>
            <a:r>
              <a:rPr lang="en-US" sz="1600" b="1" dirty="0" smtClean="0">
                <a:latin typeface="Calibri"/>
                <a:cs typeface="Calibri"/>
              </a:rPr>
              <a:t>/</a:t>
            </a:r>
            <a:r>
              <a:rPr lang="en-US" sz="1600" b="1" dirty="0">
                <a:latin typeface="Calibri"/>
                <a:cs typeface="Calibri"/>
              </a:rPr>
              <a:t>* time of last data modification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</a:t>
            </a:r>
            <a:r>
              <a:rPr lang="en-US" sz="1600" b="1" dirty="0" smtClean="0">
                <a:latin typeface="Calibri"/>
                <a:cs typeface="Calibri"/>
              </a:rPr>
              <a:t>       </a:t>
            </a:r>
            <a:r>
              <a:rPr lang="en-US" sz="1600" b="1" dirty="0" err="1">
                <a:latin typeface="Calibri"/>
                <a:cs typeface="Calibri"/>
              </a:rPr>
              <a:t>struct</a:t>
            </a:r>
            <a:r>
              <a:rPr lang="en-US" sz="1600" b="1" dirty="0">
                <a:latin typeface="Calibri"/>
                <a:cs typeface="Calibri"/>
              </a:rPr>
              <a:t> </a:t>
            </a:r>
            <a:r>
              <a:rPr lang="en-US" sz="1600" b="1" dirty="0" err="1">
                <a:latin typeface="Calibri"/>
                <a:cs typeface="Calibri"/>
              </a:rPr>
              <a:t>timespec</a:t>
            </a:r>
            <a:r>
              <a:rPr lang="en-US" sz="1600" b="1" dirty="0">
                <a:latin typeface="Calibri"/>
                <a:cs typeface="Calibri"/>
              </a:rPr>
              <a:t> </a:t>
            </a:r>
            <a:r>
              <a:rPr lang="en-US" sz="1600" b="1" dirty="0" err="1">
                <a:latin typeface="Calibri"/>
                <a:cs typeface="Calibri"/>
              </a:rPr>
              <a:t>st_ctimespec</a:t>
            </a:r>
            <a:r>
              <a:rPr lang="en-US" sz="1600" b="1" dirty="0" smtClean="0">
                <a:latin typeface="Calibri"/>
                <a:cs typeface="Calibri"/>
              </a:rPr>
              <a:t>;	</a:t>
            </a:r>
            <a:r>
              <a:rPr lang="en-US" sz="1600" b="1" dirty="0" smtClean="0">
                <a:latin typeface="Calibri"/>
                <a:cs typeface="Calibri"/>
              </a:rPr>
              <a:t>/</a:t>
            </a:r>
            <a:r>
              <a:rPr lang="en-US" sz="1600" b="1" dirty="0">
                <a:latin typeface="Calibri"/>
                <a:cs typeface="Calibri"/>
              </a:rPr>
              <a:t>* time of last status change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solidFill>
                  <a:srgbClr val="444444"/>
                </a:solidFill>
                <a:latin typeface="Calibri"/>
                <a:cs typeface="Calibri"/>
              </a:rPr>
              <a:t>  </a:t>
            </a:r>
            <a:r>
              <a:rPr lang="en-US" sz="1600" b="1" dirty="0" smtClean="0">
                <a:solidFill>
                  <a:srgbClr val="444444"/>
                </a:solidFill>
                <a:latin typeface="Calibri"/>
                <a:cs typeface="Calibri"/>
              </a:rPr>
              <a:t>      </a:t>
            </a:r>
            <a:r>
              <a:rPr lang="en-US" sz="1600" b="1" dirty="0" err="1">
                <a:solidFill>
                  <a:srgbClr val="444444"/>
                </a:solidFill>
                <a:latin typeface="Calibri"/>
                <a:cs typeface="Calibri"/>
              </a:rPr>
              <a:t>struct</a:t>
            </a:r>
            <a:r>
              <a:rPr lang="en-US" sz="1600" b="1" dirty="0">
                <a:solidFill>
                  <a:srgbClr val="444444"/>
                </a:solidFill>
                <a:latin typeface="Calibri"/>
                <a:cs typeface="Calibri"/>
              </a:rPr>
              <a:t> </a:t>
            </a:r>
            <a:r>
              <a:rPr lang="en-US" sz="1600" b="1" dirty="0" err="1">
                <a:solidFill>
                  <a:srgbClr val="444444"/>
                </a:solidFill>
                <a:latin typeface="Calibri"/>
                <a:cs typeface="Calibri"/>
              </a:rPr>
              <a:t>timespec</a:t>
            </a:r>
            <a:r>
              <a:rPr lang="en-US" sz="1600" b="1" dirty="0">
                <a:solidFill>
                  <a:srgbClr val="444444"/>
                </a:solidFill>
                <a:latin typeface="Calibri"/>
                <a:cs typeface="Calibri"/>
              </a:rPr>
              <a:t> </a:t>
            </a:r>
            <a:r>
              <a:rPr lang="en-US" sz="1600" b="1" dirty="0" err="1">
                <a:solidFill>
                  <a:srgbClr val="444444"/>
                </a:solidFill>
                <a:latin typeface="Calibri"/>
                <a:cs typeface="Calibri"/>
              </a:rPr>
              <a:t>st_birthtimespec</a:t>
            </a:r>
            <a:r>
              <a:rPr lang="en-US" sz="1600" b="1" dirty="0" smtClean="0">
                <a:solidFill>
                  <a:srgbClr val="444444"/>
                </a:solidFill>
                <a:latin typeface="Calibri"/>
                <a:cs typeface="Calibri"/>
              </a:rPr>
              <a:t>;	/</a:t>
            </a:r>
            <a:r>
              <a:rPr lang="en-US" sz="1600" b="1" dirty="0">
                <a:solidFill>
                  <a:srgbClr val="444444"/>
                </a:solidFill>
                <a:latin typeface="Calibri"/>
                <a:cs typeface="Calibri"/>
              </a:rPr>
              <a:t>* time of file creation(birth) </a:t>
            </a:r>
            <a:r>
              <a:rPr lang="en-US" sz="1600" b="1" dirty="0" smtClean="0">
                <a:solidFill>
                  <a:srgbClr val="444444"/>
                </a:solidFill>
                <a:latin typeface="Calibri"/>
                <a:cs typeface="Calibri"/>
              </a:rPr>
              <a:t>*/	</a:t>
            </a:r>
            <a:r>
              <a:rPr lang="en-US" sz="1600" b="1" dirty="0" smtClean="0">
                <a:solidFill>
                  <a:schemeClr val="accent4"/>
                </a:solidFill>
                <a:latin typeface="Calibri"/>
                <a:cs typeface="Calibri"/>
              </a:rPr>
              <a:t>[</a:t>
            </a:r>
            <a:r>
              <a:rPr lang="en-US" sz="1600" b="1" dirty="0">
                <a:solidFill>
                  <a:schemeClr val="accent4"/>
                </a:solidFill>
                <a:latin typeface="Calibri"/>
                <a:cs typeface="Calibri"/>
              </a:rPr>
              <a:t>2</a:t>
            </a:r>
            <a:r>
              <a:rPr lang="en-US" sz="1600" b="1" dirty="0" smtClean="0">
                <a:solidFill>
                  <a:schemeClr val="accent4"/>
                </a:solidFill>
                <a:latin typeface="Calibri"/>
                <a:cs typeface="Calibri"/>
              </a:rPr>
              <a:t>]</a:t>
            </a:r>
            <a:endParaRPr lang="en-US" sz="1600" b="1" dirty="0">
              <a:solidFill>
                <a:schemeClr val="accent4"/>
              </a:solidFill>
              <a:latin typeface="Calibri"/>
              <a:cs typeface="Calibri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</a:t>
            </a:r>
            <a:r>
              <a:rPr lang="en-US" sz="1600" b="1" dirty="0" smtClean="0">
                <a:latin typeface="Calibri"/>
                <a:cs typeface="Calibri"/>
              </a:rPr>
              <a:t>       </a:t>
            </a:r>
            <a:r>
              <a:rPr lang="en-US" sz="1600" b="1" dirty="0" err="1">
                <a:latin typeface="Calibri"/>
                <a:cs typeface="Calibri"/>
              </a:rPr>
              <a:t>off_t</a:t>
            </a:r>
            <a:r>
              <a:rPr lang="en-US" sz="1600" b="1" dirty="0">
                <a:latin typeface="Calibri"/>
                <a:cs typeface="Calibri"/>
              </a:rPr>
              <a:t>         </a:t>
            </a:r>
            <a:r>
              <a:rPr lang="en-US" sz="1600" b="1" dirty="0" smtClean="0">
                <a:latin typeface="Calibri"/>
                <a:cs typeface="Calibri"/>
              </a:rPr>
              <a:t>   </a:t>
            </a:r>
            <a:r>
              <a:rPr lang="en-US" sz="1600" b="1" dirty="0" err="1">
                <a:latin typeface="Calibri"/>
                <a:cs typeface="Calibri"/>
              </a:rPr>
              <a:t>st_size</a:t>
            </a:r>
            <a:r>
              <a:rPr lang="en-US" sz="1600" b="1" dirty="0" smtClean="0">
                <a:latin typeface="Calibri"/>
                <a:cs typeface="Calibri"/>
              </a:rPr>
              <a:t>;		/</a:t>
            </a:r>
            <a:r>
              <a:rPr lang="en-US" sz="1600" b="1" dirty="0">
                <a:latin typeface="Calibri"/>
                <a:cs typeface="Calibri"/>
              </a:rPr>
              <a:t>* file size, in bytes *</a:t>
            </a:r>
            <a:r>
              <a:rPr lang="en-US" sz="1600" b="1" dirty="0" smtClean="0">
                <a:latin typeface="Calibri"/>
                <a:cs typeface="Calibri"/>
              </a:rPr>
              <a:t>/	</a:t>
            </a:r>
            <a:r>
              <a:rPr lang="en-US" sz="1600" b="1" dirty="0" smtClean="0">
                <a:latin typeface="Calibri"/>
                <a:cs typeface="Calibri"/>
              </a:rPr>
              <a:t>	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‘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nominal’ size (bytes)</a:t>
            </a:r>
            <a:endParaRPr lang="en-US" sz="1600" b="1" dirty="0">
              <a:solidFill>
                <a:srgbClr val="FF0000"/>
              </a:solidFill>
              <a:latin typeface="Calibri"/>
              <a:cs typeface="Calibri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alibri"/>
                <a:cs typeface="Calibri"/>
              </a:rPr>
              <a:t>        </a:t>
            </a:r>
            <a:r>
              <a:rPr lang="en-US" sz="1600" b="1" dirty="0" err="1">
                <a:latin typeface="Calibri"/>
                <a:cs typeface="Calibri"/>
              </a:rPr>
              <a:t>blkcnt_t</a:t>
            </a:r>
            <a:r>
              <a:rPr lang="en-US" sz="1600" b="1" dirty="0">
                <a:latin typeface="Calibri"/>
                <a:cs typeface="Calibri"/>
              </a:rPr>
              <a:t>   </a:t>
            </a:r>
            <a:r>
              <a:rPr lang="en-US" sz="1600" b="1" dirty="0" smtClean="0">
                <a:latin typeface="Calibri"/>
                <a:cs typeface="Calibri"/>
              </a:rPr>
              <a:t>   </a:t>
            </a:r>
            <a:r>
              <a:rPr lang="en-US" sz="1600" b="1" dirty="0" err="1">
                <a:latin typeface="Calibri"/>
                <a:cs typeface="Calibri"/>
              </a:rPr>
              <a:t>st_blocks</a:t>
            </a:r>
            <a:r>
              <a:rPr lang="en-US" sz="1600" b="1" dirty="0" smtClean="0">
                <a:latin typeface="Calibri"/>
                <a:cs typeface="Calibri"/>
              </a:rPr>
              <a:t>;		/</a:t>
            </a:r>
            <a:r>
              <a:rPr lang="en-US" sz="1600" b="1" dirty="0">
                <a:latin typeface="Calibri"/>
                <a:cs typeface="Calibri"/>
              </a:rPr>
              <a:t>* blocks allocated for file *</a:t>
            </a:r>
            <a:r>
              <a:rPr lang="en-US" sz="1600" b="1" dirty="0" smtClean="0">
                <a:latin typeface="Calibri"/>
                <a:cs typeface="Calibri"/>
              </a:rPr>
              <a:t>/</a:t>
            </a:r>
            <a:r>
              <a:rPr lang="en-US" sz="1600" b="1" dirty="0">
                <a:solidFill>
                  <a:srgbClr val="FF0000"/>
                </a:solidFill>
                <a:latin typeface="Calibri"/>
                <a:cs typeface="Calibri"/>
              </a:rPr>
              <a:t>	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	[3] ‘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allocated’ size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’</a:t>
            </a:r>
            <a:endParaRPr lang="en-US" sz="1600" b="1" dirty="0">
              <a:latin typeface="Calibri"/>
              <a:cs typeface="Calibri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   </a:t>
            </a:r>
            <a:r>
              <a:rPr lang="en-US" sz="1600" b="1" dirty="0" smtClean="0">
                <a:latin typeface="Calibri"/>
                <a:cs typeface="Calibri"/>
              </a:rPr>
              <a:t>    </a:t>
            </a:r>
            <a:r>
              <a:rPr lang="en-US" sz="1600" b="1" dirty="0">
                <a:latin typeface="Calibri"/>
                <a:cs typeface="Calibri"/>
              </a:rPr>
              <a:t>uint32_t </a:t>
            </a:r>
            <a:r>
              <a:rPr lang="en-US" sz="1600" b="1" dirty="0" smtClean="0">
                <a:latin typeface="Calibri"/>
                <a:cs typeface="Calibri"/>
              </a:rPr>
              <a:t>     </a:t>
            </a:r>
            <a:r>
              <a:rPr lang="en-US" sz="1600" b="1" dirty="0" err="1">
                <a:latin typeface="Calibri"/>
                <a:cs typeface="Calibri"/>
              </a:rPr>
              <a:t>st_flags</a:t>
            </a:r>
            <a:r>
              <a:rPr lang="en-US" sz="1600" b="1" dirty="0" smtClean="0">
                <a:latin typeface="Calibri"/>
                <a:cs typeface="Calibri"/>
              </a:rPr>
              <a:t>;		/</a:t>
            </a:r>
            <a:r>
              <a:rPr lang="en-US" sz="1600" b="1" dirty="0">
                <a:latin typeface="Calibri"/>
                <a:cs typeface="Calibri"/>
              </a:rPr>
              <a:t>* user defined flags for file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alibri"/>
                <a:cs typeface="Calibri"/>
              </a:rPr>
              <a:t>     </a:t>
            </a:r>
            <a:r>
              <a:rPr lang="en-US" sz="1600" b="1" dirty="0" smtClean="0">
                <a:latin typeface="Calibri"/>
                <a:cs typeface="Calibri"/>
              </a:rPr>
              <a:t>   </a:t>
            </a:r>
            <a:r>
              <a:rPr lang="en-US" sz="1600" b="1" dirty="0">
                <a:latin typeface="Calibri"/>
                <a:cs typeface="Calibri"/>
              </a:rPr>
              <a:t>uint32_t  </a:t>
            </a:r>
            <a:r>
              <a:rPr lang="en-US" sz="1600" b="1" dirty="0" smtClean="0">
                <a:latin typeface="Calibri"/>
                <a:cs typeface="Calibri"/>
              </a:rPr>
              <a:t>    </a:t>
            </a:r>
            <a:r>
              <a:rPr lang="en-US" sz="1600" b="1" dirty="0" err="1">
                <a:latin typeface="Calibri"/>
                <a:cs typeface="Calibri"/>
              </a:rPr>
              <a:t>st_gen</a:t>
            </a:r>
            <a:r>
              <a:rPr lang="en-US" sz="1600" b="1" dirty="0" smtClean="0">
                <a:latin typeface="Calibri"/>
                <a:cs typeface="Calibri"/>
              </a:rPr>
              <a:t>;		/</a:t>
            </a:r>
            <a:r>
              <a:rPr lang="en-US" sz="1600" b="1" dirty="0">
                <a:latin typeface="Calibri"/>
                <a:cs typeface="Calibri"/>
              </a:rPr>
              <a:t>* file generation number *</a:t>
            </a:r>
            <a:r>
              <a:rPr lang="en-US" sz="1600" b="1" dirty="0" smtClean="0">
                <a:latin typeface="Calibri"/>
                <a:cs typeface="Calibri"/>
              </a:rPr>
              <a:t>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alibri"/>
                <a:cs typeface="Calibri"/>
              </a:rPr>
              <a:t>        int32_t        </a:t>
            </a:r>
            <a:r>
              <a:rPr lang="en-US" sz="1600" b="1" dirty="0" err="1" smtClean="0">
                <a:latin typeface="Calibri"/>
                <a:cs typeface="Calibri"/>
              </a:rPr>
              <a:t>st_lspare</a:t>
            </a:r>
            <a:r>
              <a:rPr lang="en-US" sz="1600" b="1" dirty="0" smtClean="0">
                <a:latin typeface="Calibri"/>
                <a:cs typeface="Calibri"/>
              </a:rPr>
              <a:t>;	/* RESERVED: DO NOT USE!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alibri"/>
                <a:cs typeface="Calibri"/>
              </a:rPr>
              <a:t>        int64_t        </a:t>
            </a:r>
            <a:r>
              <a:rPr lang="en-US" sz="1600" b="1" dirty="0" err="1" smtClean="0">
                <a:latin typeface="Calibri"/>
                <a:cs typeface="Calibri"/>
              </a:rPr>
              <a:t>st_qspare</a:t>
            </a:r>
            <a:r>
              <a:rPr lang="en-US" sz="1600" b="1" dirty="0" smtClean="0">
                <a:latin typeface="Calibri"/>
                <a:cs typeface="Calibri"/>
              </a:rPr>
              <a:t>[2];	/* RESERVED: DO NOT USE!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alibri"/>
                <a:cs typeface="Calibri"/>
              </a:rPr>
              <a:t>};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b="1" dirty="0">
              <a:latin typeface="Calibri"/>
              <a:cs typeface="Calibri"/>
            </a:endParaRPr>
          </a:p>
          <a:p>
            <a:pPr marL="0" indent="-182880"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[1] When an ACL is present, the mode bits are a OneFS approximation of the ACL.</a:t>
            </a:r>
          </a:p>
          <a:p>
            <a:pPr marL="0" indent="-182880"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[2] Not all filesystems store ‘birth time’ or provide for it in their stat(2) implementation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; </a:t>
            </a:r>
            <a:r>
              <a:rPr lang="en-US" sz="1600" b="1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NFSv3 </a:t>
            </a:r>
            <a:r>
              <a:rPr lang="en-US" sz="1600" b="1" u="sng" dirty="0" smtClean="0">
                <a:solidFill>
                  <a:srgbClr val="FF0000"/>
                </a:solidFill>
                <a:latin typeface="Calibri"/>
                <a:cs typeface="Calibri"/>
              </a:rPr>
              <a:t>cannot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 convey it, and not all NFSv4 clients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handle it correctly; it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may be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presented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as either ‘not available’ or as a blind copy of the </a:t>
            </a:r>
            <a:r>
              <a:rPr lang="en-US" sz="1600" b="1" dirty="0" err="1" smtClean="0">
                <a:solidFill>
                  <a:srgbClr val="FF0000"/>
                </a:solidFill>
                <a:latin typeface="Calibri"/>
                <a:cs typeface="Calibri"/>
              </a:rPr>
              <a:t>ctime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.</a:t>
            </a:r>
          </a:p>
          <a:p>
            <a:pPr marL="0" indent="-182880"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[3] Modern </a:t>
            </a:r>
            <a:r>
              <a:rPr lang="en-US" sz="1600" b="1" dirty="0">
                <a:solidFill>
                  <a:srgbClr val="FF0000"/>
                </a:solidFill>
                <a:latin typeface="Calibri"/>
                <a:cs typeface="Calibri"/>
              </a:rPr>
              <a:t>NFS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servers may return </a:t>
            </a:r>
            <a:r>
              <a:rPr lang="en-US" sz="1600" b="1" dirty="0">
                <a:solidFill>
                  <a:srgbClr val="FF0000"/>
                </a:solidFill>
                <a:latin typeface="Calibri"/>
                <a:cs typeface="Calibri"/>
              </a:rPr>
              <a:t>a number of 1024-byte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units rather than 512-byte units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. 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From OneFS</a:t>
            </a:r>
            <a:r>
              <a:rPr lang="en-US" sz="1600" b="1" dirty="0">
                <a:solidFill>
                  <a:srgbClr val="FF0000"/>
                </a:solidFill>
                <a:latin typeface="Calibri"/>
                <a:cs typeface="Calibri"/>
              </a:rPr>
              <a:t>, this value includes the data protection overhead of a file.  The ratio of </a:t>
            </a:r>
            <a:r>
              <a:rPr lang="en-US" sz="1600" b="1" dirty="0" err="1" smtClean="0">
                <a:solidFill>
                  <a:srgbClr val="FF0000"/>
                </a:solidFill>
                <a:latin typeface="Calibri"/>
                <a:cs typeface="Calibri"/>
              </a:rPr>
              <a:t>st_blocks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 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to </a:t>
            </a:r>
            <a:r>
              <a:rPr lang="en-US" sz="1600" b="1" dirty="0" err="1">
                <a:solidFill>
                  <a:srgbClr val="FF0000"/>
                </a:solidFill>
                <a:latin typeface="Calibri"/>
                <a:cs typeface="Calibri"/>
              </a:rPr>
              <a:t>st_size</a:t>
            </a:r>
            <a:r>
              <a:rPr lang="en-US" sz="1600" b="1" dirty="0">
                <a:solidFill>
                  <a:srgbClr val="FF0000"/>
                </a:solidFill>
                <a:latin typeface="Calibri"/>
                <a:cs typeface="Calibri"/>
              </a:rPr>
              <a:t> will depend on each </a:t>
            </a:r>
            <a:r>
              <a:rPr lang="en-US" sz="1600" b="1" dirty="0" err="1">
                <a:solidFill>
                  <a:srgbClr val="FF0000"/>
                </a:solidFill>
                <a:latin typeface="Calibri"/>
                <a:cs typeface="Calibri"/>
              </a:rPr>
              <a:t>files’s</a:t>
            </a:r>
            <a:r>
              <a:rPr lang="en-US" sz="1600" b="1" dirty="0">
                <a:solidFill>
                  <a:srgbClr val="FF0000"/>
                </a:solidFill>
                <a:latin typeface="Calibri"/>
                <a:cs typeface="Calibri"/>
              </a:rPr>
              <a:t> actual protection strategy (mirrored or FEC parity)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and  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may </a:t>
            </a:r>
            <a:r>
              <a:rPr lang="en-US" sz="1600" b="1" dirty="0">
                <a:solidFill>
                  <a:srgbClr val="FF0000"/>
                </a:solidFill>
                <a:latin typeface="Calibri"/>
                <a:cs typeface="Calibri"/>
              </a:rPr>
              <a:t>vary with the size of the OneFS node pool containing the file.</a:t>
            </a:r>
            <a:r>
              <a:rPr lang="en-US" sz="1600" b="1" dirty="0" smtClean="0">
                <a:solidFill>
                  <a:srgbClr val="FF0000"/>
                </a:solidFill>
                <a:latin typeface="Calibri"/>
                <a:cs typeface="Calibri"/>
              </a:rPr>
              <a:t> </a:t>
            </a:r>
          </a:p>
        </p:txBody>
      </p:sp>
      <p:pic>
        <p:nvPicPr>
          <p:cNvPr id="4" name="Picture 2" descr="C:\Users\BROOME~1\AppData\Local\Temp\VMwareDnD\cfc176d6\iStock_000011953681XSmall.jpg"/>
          <p:cNvPicPr>
            <a:picLocks noChangeAspect="1" noChangeArrowheads="1"/>
          </p:cNvPicPr>
          <p:nvPr/>
        </p:nvPicPr>
        <p:blipFill>
          <a:blip r:embed="rId3" cstate="email"/>
          <a:stretch>
            <a:fillRect/>
          </a:stretch>
        </p:blipFill>
        <p:spPr bwMode="auto">
          <a:xfrm flipH="1">
            <a:off x="7774886" y="176470"/>
            <a:ext cx="1140515" cy="8522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24132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rgbClr val="444444"/>
                </a:solidFill>
                <a:ea typeface="ＭＳ Ｐゴシック" charset="-128"/>
                <a:cs typeface="ＭＳ Ｐゴシック" charset="-128"/>
              </a:rPr>
              <a:t>Threads vs. Processes</a:t>
            </a:r>
            <a:endParaRPr lang="en-US" dirty="0">
              <a:solidFill>
                <a:srgbClr val="444444"/>
              </a:solidFill>
              <a:ea typeface="ＭＳ Ｐゴシック" charset="-128"/>
              <a:cs typeface="ＭＳ Ｐゴシック" charset="-128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825519675"/>
              </p:ext>
            </p:extLst>
          </p:nvPr>
        </p:nvGraphicFramePr>
        <p:xfrm>
          <a:off x="554183" y="1198131"/>
          <a:ext cx="8077489" cy="3071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7056"/>
                <a:gridCol w="2882035"/>
                <a:gridCol w="3228398"/>
              </a:tblGrid>
              <a:tr h="35298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83127" marR="83127" marT="30256" marB="30256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Processes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Threads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</a:tr>
              <a:tr h="69790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Control</a:t>
                      </a:r>
                    </a:p>
                  </a:txBody>
                  <a:tcPr marL="83127" marR="83127" marT="30256" marB="3025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Shells &amp; shell scripts</a:t>
                      </a:r>
                    </a:p>
                    <a:p>
                      <a:r>
                        <a:rPr lang="en-US" sz="1200" dirty="0" smtClean="0"/>
                        <a:t>Dispatchers/Listeners</a:t>
                      </a:r>
                    </a:p>
                    <a:p>
                      <a:r>
                        <a:rPr lang="en-US" sz="1200" dirty="0" smtClean="0"/>
                        <a:t>Any program (system())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Compiled</a:t>
                      </a:r>
                      <a:r>
                        <a:rPr lang="en-US" sz="1200" baseline="0" dirty="0" smtClean="0"/>
                        <a:t> code (usually)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</a:tr>
              <a:tr h="95810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Synchronization</a:t>
                      </a:r>
                      <a:endParaRPr lang="en-US" sz="1200" dirty="0"/>
                    </a:p>
                  </a:txBody>
                  <a:tcPr marL="83127" marR="83127" marT="30256" marB="3025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/>
                        <a:buNone/>
                      </a:pPr>
                      <a:r>
                        <a:rPr lang="en-US" sz="1200" dirty="0" err="1" smtClean="0"/>
                        <a:t>Filesystem</a:t>
                      </a:r>
                      <a:r>
                        <a:rPr lang="en-US" sz="1200" dirty="0" smtClean="0"/>
                        <a:t> objects</a:t>
                      </a:r>
                    </a:p>
                    <a:p>
                      <a:r>
                        <a:rPr lang="en-US" sz="1200" dirty="0" smtClean="0"/>
                        <a:t>Inter-Process Communication (IPC)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Lock-protected memory in the containing process’s address space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</a:tr>
              <a:tr h="609152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Complexity &amp; Versatility</a:t>
                      </a:r>
                      <a:endParaRPr lang="en-US" sz="1200" dirty="0"/>
                    </a:p>
                  </a:txBody>
                  <a:tcPr marL="83127" marR="83127" marT="30256" marB="3025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Awkward or expensive to implement</a:t>
                      </a:r>
                      <a:r>
                        <a:rPr lang="en-US" sz="1200" baseline="0" dirty="0" smtClean="0"/>
                        <a:t> complex logic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Extreme versatility and access to OS, but requires skills and compile</a:t>
                      </a:r>
                      <a:r>
                        <a:rPr lang="en-US" sz="1200" baseline="0" dirty="0" smtClean="0"/>
                        <a:t>r step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</a:tr>
              <a:tr h="453839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Monitoring (Solaris)</a:t>
                      </a:r>
                      <a:endParaRPr lang="en-US" sz="1200" dirty="0"/>
                    </a:p>
                  </a:txBody>
                  <a:tcPr marL="83127" marR="83127" marT="30256" marB="3025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PID (</a:t>
                      </a:r>
                      <a:r>
                        <a:rPr lang="en-US" sz="1200" dirty="0" err="1" smtClean="0"/>
                        <a:t>prstat</a:t>
                      </a:r>
                      <a:r>
                        <a:rPr lang="en-US" sz="1200" dirty="0" smtClean="0"/>
                        <a:t> –m)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LWPID (</a:t>
                      </a:r>
                      <a:r>
                        <a:rPr lang="en-US" sz="1200" dirty="0" err="1" smtClean="0"/>
                        <a:t>prstat</a:t>
                      </a:r>
                      <a:r>
                        <a:rPr lang="en-US" sz="1200" baseline="0" dirty="0" smtClean="0"/>
                        <a:t> –mL)</a:t>
                      </a:r>
                      <a:endParaRPr lang="en-US" sz="1200" dirty="0"/>
                    </a:p>
                  </a:txBody>
                  <a:tcPr marL="83127" marR="83127" marT="30256" marB="30256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59560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 smtClean="0">
                <a:solidFill>
                  <a:srgbClr val="444444"/>
                </a:solidFill>
              </a:rPr>
              <a:t>Per-Worker Memory Usage</a:t>
            </a:r>
            <a:endParaRPr lang="en-US" sz="1800" dirty="0">
              <a:solidFill>
                <a:srgbClr val="444444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972089"/>
              </p:ext>
            </p:extLst>
          </p:nvPr>
        </p:nvGraphicFramePr>
        <p:xfrm>
          <a:off x="1422400" y="1212850"/>
          <a:ext cx="6096000" cy="140969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48000"/>
                <a:gridCol w="3048000"/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Usage</a:t>
                      </a:r>
                      <a:endParaRPr lang="en-US" sz="14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Space (KB)</a:t>
                      </a:r>
                      <a:endParaRPr lang="en-US" sz="1400" dirty="0"/>
                    </a:p>
                  </a:txBody>
                  <a:tcPr marT="34290" marB="34290"/>
                </a:tc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Wlog</a:t>
                      </a:r>
                      <a:r>
                        <a:rPr lang="en-US" sz="1400" dirty="0" smtClean="0"/>
                        <a:t> output buffer</a:t>
                      </a:r>
                      <a:endParaRPr lang="en-US" sz="14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32</a:t>
                      </a:r>
                      <a:endParaRPr lang="en-US" sz="1400" dirty="0"/>
                    </a:p>
                  </a:txBody>
                  <a:tcPr marT="34290" marB="34290"/>
                </a:tc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Filename scratch space</a:t>
                      </a:r>
                      <a:endParaRPr lang="en-US" sz="14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to 8 KB (depends on OS)</a:t>
                      </a:r>
                      <a:endParaRPr lang="en-US" sz="1400" dirty="0"/>
                    </a:p>
                  </a:txBody>
                  <a:tcPr marT="34290" marB="34290"/>
                </a:tc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stat() buffer</a:t>
                      </a:r>
                      <a:endParaRPr lang="en-US" sz="14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to 8 KB (depends on OS)</a:t>
                      </a:r>
                      <a:endParaRPr lang="en-US" sz="1400" dirty="0"/>
                    </a:p>
                  </a:txBody>
                  <a:tcPr marT="34290" marB="34290"/>
                </a:tc>
              </a:tr>
              <a:tr h="27813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…</a:t>
                      </a:r>
                      <a:endParaRPr lang="en-US" sz="14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…</a:t>
                      </a:r>
                      <a:endParaRPr lang="en-US" sz="1400" dirty="0"/>
                    </a:p>
                  </a:txBody>
                  <a:tcPr marT="34290" marB="34290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240662" y="3448051"/>
            <a:ext cx="66864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It adds up at high worker count …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Summary stats in </a:t>
            </a:r>
            <a:r>
              <a:rPr lang="en-US" dirty="0" err="1" smtClean="0"/>
              <a:t>pwalk.log</a:t>
            </a:r>
            <a:r>
              <a:rPr lang="en-US" dirty="0" smtClean="0"/>
              <a:t> give actual 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36131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95600" y="1104901"/>
            <a:ext cx="3581400" cy="971549"/>
          </a:xfrm>
          <a:prstGeom prst="rect">
            <a:avLst/>
          </a:prstGeom>
          <a:noFill/>
        </p:spPr>
        <p:txBody>
          <a:bodyPr wrap="square" rtlCol="0">
            <a:normAutofit fontScale="77500" lnSpcReduction="20000"/>
          </a:bodyPr>
          <a:lstStyle/>
          <a:p>
            <a:r>
              <a:rPr lang="en-US" sz="8800" b="1" i="1" dirty="0" smtClean="0">
                <a:solidFill>
                  <a:schemeClr val="tx2"/>
                </a:solidFill>
                <a:latin typeface="Geneva"/>
                <a:cs typeface="Geneva"/>
              </a:rPr>
              <a:t>Q &amp; A?</a:t>
            </a:r>
            <a:endParaRPr lang="en-US" sz="8800" b="1" i="1" dirty="0">
              <a:solidFill>
                <a:schemeClr val="tx2"/>
              </a:solidFill>
              <a:latin typeface="Geneva"/>
              <a:cs typeface="Geneva"/>
            </a:endParaRPr>
          </a:p>
        </p:txBody>
      </p:sp>
    </p:spTree>
    <p:extLst>
      <p:ext uri="{BB962C8B-B14F-4D97-AF65-F5344CB8AC3E}">
        <p14:creationId xmlns:p14="http://schemas.microsoft.com/office/powerpoint/2010/main" val="768085596"/>
      </p:ext>
    </p:extLst>
  </p:cSld>
  <p:clrMapOvr>
    <a:masterClrMapping/>
  </p:clrMapOvr>
  <p:transition xmlns:p14="http://schemas.microsoft.com/office/powerpoint/2010/main" spd="med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</a:rPr>
              <a:t>Motivations</a:t>
            </a:r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pPr>
              <a:buClr>
                <a:srgbClr val="000000"/>
              </a:buClr>
            </a:pPr>
            <a:r>
              <a:rPr lang="en-US" dirty="0" smtClean="0">
                <a:latin typeface="+mn-lt"/>
              </a:rPr>
              <a:t>Performance</a:t>
            </a:r>
          </a:p>
          <a:p>
            <a:pPr lvl="1">
              <a:buClr>
                <a:srgbClr val="000000"/>
              </a:buClr>
            </a:pPr>
            <a:r>
              <a:rPr lang="en-US" sz="1600" dirty="0" err="1">
                <a:latin typeface="+mn-lt"/>
              </a:rPr>
              <a:t>T</a:t>
            </a:r>
            <a:r>
              <a:rPr lang="en-US" sz="1600" dirty="0" err="1" smtClean="0">
                <a:latin typeface="+mn-lt"/>
              </a:rPr>
              <a:t>reewalk</a:t>
            </a:r>
            <a:r>
              <a:rPr lang="en-US" sz="1600" dirty="0" smtClean="0">
                <a:latin typeface="+mn-lt"/>
              </a:rPr>
              <a:t> speed is governed by the latency of directory lookups and file attribute lookups</a:t>
            </a:r>
          </a:p>
          <a:p>
            <a:pPr lvl="1"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In turn, those operations are governed by the </a:t>
            </a:r>
            <a:r>
              <a:rPr lang="en-US" sz="1600" u="sng" dirty="0" smtClean="0">
                <a:latin typeface="+mn-lt"/>
              </a:rPr>
              <a:t>latency</a:t>
            </a:r>
            <a:r>
              <a:rPr lang="en-US" sz="1600" dirty="0" smtClean="0">
                <a:latin typeface="+mn-lt"/>
              </a:rPr>
              <a:t> of NAS protocol (NFS or SMB) namespace RPCs (LOOKUP, READDIR, READIRPLUS, GETATTR, </a:t>
            </a:r>
            <a:r>
              <a:rPr lang="en-US" sz="1600" dirty="0" err="1" smtClean="0">
                <a:latin typeface="+mn-lt"/>
              </a:rPr>
              <a:t>etc</a:t>
            </a:r>
            <a:r>
              <a:rPr lang="en-US" sz="1600" dirty="0" smtClean="0">
                <a:latin typeface="+mn-lt"/>
              </a:rPr>
              <a:t>)</a:t>
            </a:r>
          </a:p>
          <a:p>
            <a:pPr lvl="1"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All NAS operations inherit network latency</a:t>
            </a:r>
          </a:p>
          <a:p>
            <a:pPr lvl="1"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OneFS NAS namespace and metadata operations are relatively slower without SSD metadata acceleration</a:t>
            </a:r>
          </a:p>
          <a:p>
            <a:pPr lvl="1"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Little’s Law: X=N/R</a:t>
            </a:r>
          </a:p>
          <a:p>
            <a:pPr lvl="2"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Throughput (X) = Concurrency (N) / Response Time (R)</a:t>
            </a:r>
          </a:p>
          <a:p>
            <a:pPr lvl="2"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When </a:t>
            </a:r>
            <a:r>
              <a:rPr lang="en-US" sz="1600" dirty="0" smtClean="0">
                <a:latin typeface="+mn-lt"/>
              </a:rPr>
              <a:t>R </a:t>
            </a:r>
            <a:r>
              <a:rPr lang="en-US" sz="1600" dirty="0" smtClean="0">
                <a:latin typeface="+mn-lt"/>
              </a:rPr>
              <a:t>cannot be lowered</a:t>
            </a:r>
            <a:r>
              <a:rPr lang="en-US" sz="1600" dirty="0" smtClean="0">
                <a:latin typeface="+mn-lt"/>
              </a:rPr>
              <a:t>, </a:t>
            </a:r>
            <a:r>
              <a:rPr lang="en-US" sz="1600" dirty="0" smtClean="0">
                <a:latin typeface="+mn-lt"/>
              </a:rPr>
              <a:t>increase N to increase X</a:t>
            </a:r>
          </a:p>
          <a:p>
            <a:pPr>
              <a:buClr>
                <a:srgbClr val="000000"/>
              </a:buClr>
            </a:pPr>
            <a:r>
              <a:rPr lang="en-US" dirty="0" smtClean="0">
                <a:latin typeface="+mn-lt"/>
              </a:rPr>
              <a:t>Portability</a:t>
            </a:r>
          </a:p>
          <a:p>
            <a:pPr lvl="1"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Coded in relatively portable C for Linux, OSX, Solaris, or native OneFS deployment</a:t>
            </a:r>
          </a:p>
          <a:p>
            <a:pPr>
              <a:buClr>
                <a:srgbClr val="000000"/>
              </a:buClr>
            </a:pPr>
            <a:r>
              <a:rPr lang="en-US" dirty="0" smtClean="0">
                <a:latin typeface="+mn-lt"/>
              </a:rPr>
              <a:t>Extensibility</a:t>
            </a:r>
          </a:p>
          <a:p>
            <a:pPr lvl="1">
              <a:buClr>
                <a:srgbClr val="000000"/>
              </a:buClr>
            </a:pPr>
            <a:r>
              <a:rPr lang="en-US" sz="1700" dirty="0" smtClean="0">
                <a:latin typeface="+mn-lt"/>
              </a:rPr>
              <a:t>Designed to enable rapid delivery of tactical functionality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100" y="57150"/>
            <a:ext cx="9906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7778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4444"/>
                </a:solidFill>
              </a:rPr>
              <a:t>Functionality Overview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366714" y="914399"/>
            <a:ext cx="8410575" cy="3798699"/>
          </a:xfrm>
        </p:spPr>
        <p:txBody>
          <a:bodyPr>
            <a:normAutofit fontScale="92500" lnSpcReduction="20000"/>
          </a:bodyPr>
          <a:lstStyle/>
          <a:p>
            <a:r>
              <a:rPr lang="en-US" sz="1700" dirty="0" smtClean="0"/>
              <a:t>Basic</a:t>
            </a:r>
          </a:p>
          <a:p>
            <a:pPr lvl="1"/>
            <a:r>
              <a:rPr lang="en-US" sz="1300" dirty="0" smtClean="0"/>
              <a:t>-</a:t>
            </a:r>
            <a:r>
              <a:rPr lang="en-US" sz="1300" dirty="0" err="1" smtClean="0"/>
              <a:t>ls</a:t>
            </a:r>
            <a:r>
              <a:rPr lang="en-US" sz="1300" dirty="0" smtClean="0"/>
              <a:t> – list files</a:t>
            </a:r>
            <a:r>
              <a:rPr lang="en-US" sz="1300" dirty="0" smtClean="0"/>
              <a:t>, much </a:t>
            </a:r>
            <a:r>
              <a:rPr lang="en-US" sz="1300" dirty="0" smtClean="0"/>
              <a:t>like ‘</a:t>
            </a:r>
            <a:r>
              <a:rPr lang="en-US" sz="1300" dirty="0" err="1" smtClean="0"/>
              <a:t>ls</a:t>
            </a:r>
            <a:r>
              <a:rPr lang="en-US" sz="1300" dirty="0" smtClean="0"/>
              <a:t> </a:t>
            </a:r>
            <a:r>
              <a:rPr lang="mr-IN" sz="1300" dirty="0" smtClean="0"/>
              <a:t>–</a:t>
            </a:r>
            <a:r>
              <a:rPr lang="en-US" sz="1300" dirty="0" smtClean="0"/>
              <a:t>l’</a:t>
            </a:r>
          </a:p>
          <a:p>
            <a:pPr lvl="1"/>
            <a:r>
              <a:rPr lang="en-US" sz="1300" dirty="0" smtClean="0"/>
              <a:t>-xml – list files in XML </a:t>
            </a:r>
            <a:r>
              <a:rPr lang="en-US" sz="1300" dirty="0" smtClean="0"/>
              <a:t>format</a:t>
            </a:r>
          </a:p>
          <a:p>
            <a:r>
              <a:rPr lang="en-US" sz="1700" dirty="0" smtClean="0"/>
              <a:t>Developmental</a:t>
            </a:r>
          </a:p>
          <a:p>
            <a:pPr lvl="1"/>
            <a:r>
              <a:rPr lang="en-US" sz="1300" dirty="0"/>
              <a:t>-csv </a:t>
            </a:r>
            <a:r>
              <a:rPr lang="mr-IN" sz="1300" dirty="0"/>
              <a:t>–</a:t>
            </a:r>
            <a:r>
              <a:rPr lang="en-US" sz="1300" dirty="0"/>
              <a:t> extract specific metadata fields into a .csv file</a:t>
            </a:r>
          </a:p>
          <a:p>
            <a:pPr lvl="1"/>
            <a:r>
              <a:rPr lang="en-US" sz="1300" dirty="0" smtClean="0"/>
              <a:t>+</a:t>
            </a:r>
            <a:r>
              <a:rPr lang="en-US" sz="1300" dirty="0"/>
              <a:t>tally – create CSV-formatted tally of files by age </a:t>
            </a:r>
            <a:r>
              <a:rPr lang="en-US" sz="1300" dirty="0" smtClean="0"/>
              <a:t>buckets</a:t>
            </a:r>
            <a:endParaRPr lang="en-US" sz="1300" dirty="0" smtClean="0"/>
          </a:p>
          <a:p>
            <a:r>
              <a:rPr lang="en-US" sz="1700" dirty="0" smtClean="0"/>
              <a:t>Platform</a:t>
            </a:r>
            <a:r>
              <a:rPr lang="en-US" sz="1700" dirty="0" smtClean="0"/>
              <a:t>-</a:t>
            </a:r>
            <a:r>
              <a:rPr lang="en-US" sz="1700" dirty="0" smtClean="0"/>
              <a:t>dependent: OneFS</a:t>
            </a:r>
            <a:endParaRPr lang="en-US" sz="1700" dirty="0" smtClean="0"/>
          </a:p>
          <a:p>
            <a:pPr lvl="1"/>
            <a:r>
              <a:rPr lang="en-US" sz="1300" dirty="0" smtClean="0"/>
              <a:t>-audit – report OneFS </a:t>
            </a:r>
            <a:r>
              <a:rPr lang="en-US" sz="1300" dirty="0" err="1" smtClean="0"/>
              <a:t>SmartLock</a:t>
            </a:r>
            <a:r>
              <a:rPr lang="en-US" sz="1300" dirty="0" smtClean="0"/>
              <a:t> file states</a:t>
            </a:r>
          </a:p>
          <a:p>
            <a:pPr lvl="1"/>
            <a:r>
              <a:rPr lang="en-US" sz="1300" dirty="0" smtClean="0"/>
              <a:t>-</a:t>
            </a:r>
            <a:r>
              <a:rPr lang="en-US" sz="1300" dirty="0" err="1"/>
              <a:t>fix_dates</a:t>
            </a:r>
            <a:r>
              <a:rPr lang="en-US" sz="1300" dirty="0"/>
              <a:t> – algorithmically auto-correct damaged </a:t>
            </a:r>
            <a:r>
              <a:rPr lang="en-US" sz="1300" dirty="0" smtClean="0"/>
              <a:t>timestamps</a:t>
            </a:r>
          </a:p>
          <a:p>
            <a:r>
              <a:rPr lang="en-US" sz="1700" dirty="0"/>
              <a:t>Platform-dependent: </a:t>
            </a:r>
            <a:r>
              <a:rPr lang="en-US" sz="1700" dirty="0" smtClean="0"/>
              <a:t>Linux</a:t>
            </a:r>
            <a:endParaRPr lang="en-US" sz="1700" dirty="0" smtClean="0"/>
          </a:p>
          <a:p>
            <a:pPr lvl="1"/>
            <a:r>
              <a:rPr lang="en-US" sz="1300" dirty="0" smtClean="0"/>
              <a:t>+</a:t>
            </a:r>
            <a:r>
              <a:rPr lang="en-US" sz="1300" dirty="0" err="1"/>
              <a:t>w</a:t>
            </a:r>
            <a:r>
              <a:rPr lang="en-US" sz="1300" dirty="0" err="1" smtClean="0"/>
              <a:t>acls</a:t>
            </a:r>
            <a:r>
              <a:rPr lang="en-US" sz="1300" dirty="0" smtClean="0"/>
              <a:t> </a:t>
            </a:r>
            <a:r>
              <a:rPr lang="en-US" sz="1300" dirty="0" smtClean="0"/>
              <a:t>– (‘Write ACLs’) </a:t>
            </a:r>
            <a:r>
              <a:rPr lang="en-US" sz="1300" dirty="0" smtClean="0"/>
              <a:t>translates POSIX ACLs to NFS4 ACLs and writes </a:t>
            </a:r>
            <a:r>
              <a:rPr lang="en-US" sz="1300" dirty="0" smtClean="0"/>
              <a:t>them to a pipe</a:t>
            </a:r>
            <a:endParaRPr lang="en-US" sz="1300" dirty="0"/>
          </a:p>
          <a:p>
            <a:pPr lvl="1"/>
            <a:r>
              <a:rPr lang="en-US" sz="1300" dirty="0" smtClean="0"/>
              <a:t>+</a:t>
            </a:r>
            <a:r>
              <a:rPr lang="en-US" sz="1300" dirty="0" err="1" smtClean="0"/>
              <a:t>xacls</a:t>
            </a:r>
            <a:r>
              <a:rPr lang="en-US" sz="1300" dirty="0" smtClean="0"/>
              <a:t> –</a:t>
            </a:r>
            <a:r>
              <a:rPr lang="en-US" sz="1300" dirty="0"/>
              <a:t> </a:t>
            </a:r>
            <a:r>
              <a:rPr lang="en-US" sz="1300" dirty="0" smtClean="0"/>
              <a:t>(‘</a:t>
            </a:r>
            <a:r>
              <a:rPr lang="en-US" sz="1300" dirty="0" err="1" smtClean="0"/>
              <a:t>eXtract</a:t>
            </a:r>
            <a:r>
              <a:rPr lang="en-US" sz="1300" dirty="0" smtClean="0"/>
              <a:t> ACLs) translates </a:t>
            </a:r>
            <a:r>
              <a:rPr lang="en-US" sz="1300" dirty="0"/>
              <a:t>POSIX ACLs to NFS4 ACLs and </a:t>
            </a:r>
            <a:r>
              <a:rPr lang="en-US" sz="1300" dirty="0" smtClean="0"/>
              <a:t>logs them to a </a:t>
            </a:r>
            <a:r>
              <a:rPr lang="en-US" sz="1300" dirty="0" smtClean="0"/>
              <a:t>file</a:t>
            </a:r>
          </a:p>
          <a:p>
            <a:r>
              <a:rPr lang="en-US" sz="1700" dirty="0" smtClean="0">
                <a:solidFill>
                  <a:srgbClr val="FF0000"/>
                </a:solidFill>
              </a:rPr>
              <a:t>Future</a:t>
            </a:r>
            <a:endParaRPr lang="en-US" sz="1700" dirty="0" smtClean="0">
              <a:solidFill>
                <a:srgbClr val="FF0000"/>
              </a:solidFill>
            </a:endParaRPr>
          </a:p>
          <a:p>
            <a:pPr lvl="1"/>
            <a:r>
              <a:rPr lang="en-US" sz="1300" dirty="0" smtClean="0">
                <a:solidFill>
                  <a:srgbClr val="FF0000"/>
                </a:solidFill>
              </a:rPr>
              <a:t>-</a:t>
            </a:r>
            <a:r>
              <a:rPr lang="en-US" sz="1300" dirty="0" err="1" smtClean="0">
                <a:solidFill>
                  <a:srgbClr val="FF0000"/>
                </a:solidFill>
              </a:rPr>
              <a:t>cmp</a:t>
            </a:r>
            <a:r>
              <a:rPr lang="en-US" sz="1300" dirty="0" smtClean="0">
                <a:solidFill>
                  <a:srgbClr val="FF0000"/>
                </a:solidFill>
              </a:rPr>
              <a:t> – compare files</a:t>
            </a:r>
          </a:p>
          <a:p>
            <a:pPr lvl="1"/>
            <a:r>
              <a:rPr lang="en-US" sz="1300" dirty="0" smtClean="0">
                <a:solidFill>
                  <a:srgbClr val="FF0000"/>
                </a:solidFill>
              </a:rPr>
              <a:t>-find – some subset of standard *nix ‘find’ </a:t>
            </a:r>
            <a:r>
              <a:rPr lang="en-US" sz="1300" dirty="0" smtClean="0">
                <a:solidFill>
                  <a:srgbClr val="FF0000"/>
                </a:solidFill>
              </a:rPr>
              <a:t>functionality</a:t>
            </a:r>
            <a:endParaRPr lang="en-US" sz="1300" dirty="0">
              <a:solidFill>
                <a:srgbClr val="FF0000"/>
              </a:solidFill>
            </a:endParaRP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+verify – validate files which can be verified by inspection</a:t>
            </a:r>
          </a:p>
          <a:p>
            <a:pPr marL="341312" lvl="1" indent="0">
              <a:buNone/>
            </a:pPr>
            <a:endParaRPr lang="en-US" sz="1300" dirty="0" smtClean="0"/>
          </a:p>
        </p:txBody>
      </p:sp>
      <p:pic>
        <p:nvPicPr>
          <p:cNvPr id="8" name="Picture 7" descr="sa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114300"/>
            <a:ext cx="1143000" cy="75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943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pwalk.c</a:t>
            </a:r>
            <a:r>
              <a:rPr lang="en-US" dirty="0" smtClean="0">
                <a:solidFill>
                  <a:srgbClr val="444444"/>
                </a:solidFill>
              </a:rPr>
              <a:t> Design</a:t>
            </a:r>
            <a:endParaRPr lang="en-US" dirty="0">
              <a:solidFill>
                <a:srgbClr val="444444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8438795"/>
              </p:ext>
            </p:extLst>
          </p:nvPr>
        </p:nvGraphicFramePr>
        <p:xfrm>
          <a:off x="2743200" y="2228850"/>
          <a:ext cx="3276600" cy="2309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6600"/>
              </a:tblGrid>
              <a:tr h="1180652">
                <a:tc>
                  <a:txBody>
                    <a:bodyPr/>
                    <a:lstStyle/>
                    <a:p>
                      <a:pPr marL="0" indent="0" algn="ctr">
                        <a:buFont typeface="Wingdings" charset="2"/>
                        <a:buNone/>
                      </a:pPr>
                      <a:r>
                        <a:rPr lang="en-US" sz="1400" b="1" i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Main control</a:t>
                      </a:r>
                      <a:r>
                        <a:rPr lang="en-US" sz="1400" b="1" i="0" baseline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thread</a:t>
                      </a:r>
                    </a:p>
                    <a:p>
                      <a:pPr marL="0" indent="0">
                        <a:buFont typeface="Wingdings" charset="2"/>
                        <a:buNone/>
                      </a:pPr>
                      <a:endParaRPr lang="en-US" sz="900" b="1" i="0" baseline="0" dirty="0" smtClean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285750" indent="-182880">
                        <a:spcBef>
                          <a:spcPts val="0"/>
                        </a:spcBef>
                        <a:buFont typeface="Wingdings" charset="2"/>
                        <a:buChar char="§"/>
                      </a:pPr>
                      <a:r>
                        <a:rPr lang="en-US" sz="1100" b="0" i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Argument processing</a:t>
                      </a:r>
                    </a:p>
                    <a:p>
                      <a:pPr marL="285750" indent="-182880">
                        <a:spcBef>
                          <a:spcPts val="0"/>
                        </a:spcBef>
                        <a:buFont typeface="Wingdings" charset="2"/>
                        <a:buChar char="§"/>
                      </a:pPr>
                      <a:r>
                        <a:rPr lang="en-US" sz="1100" b="0" i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Thread Management</a:t>
                      </a:r>
                    </a:p>
                    <a:p>
                      <a:pPr marL="285750" indent="-182880">
                        <a:spcBef>
                          <a:spcPts val="0"/>
                        </a:spcBef>
                        <a:buFont typeface="Wingdings" charset="2"/>
                        <a:buChar char="§"/>
                      </a:pPr>
                      <a:r>
                        <a:rPr lang="en-US" sz="1100" b="0" i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Event Logging</a:t>
                      </a:r>
                    </a:p>
                    <a:p>
                      <a:pPr marL="285750" indent="-182880">
                        <a:spcBef>
                          <a:spcPts val="0"/>
                        </a:spcBef>
                        <a:buFont typeface="Wingdings" charset="2"/>
                        <a:buChar char="§"/>
                      </a:pPr>
                      <a:r>
                        <a:rPr lang="en-US" sz="1100" b="0" i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Statistics</a:t>
                      </a:r>
                      <a:r>
                        <a:rPr lang="en-US" sz="1100" b="0" i="0" baseline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Aggregation &amp; Reporting</a:t>
                      </a:r>
                      <a:endParaRPr lang="en-US" sz="1100" b="0" i="0" dirty="0" smtClean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endParaRPr lang="en-US" sz="1100" b="0" i="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83127" marR="83127" marT="30256" marB="30256"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64968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Worker thread #1</a:t>
                      </a:r>
                      <a:endParaRPr lang="en-US" sz="1100" b="0" i="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83127" marR="83127" marT="30256" marB="30256"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64968">
                <a:tc>
                  <a:txBody>
                    <a:bodyPr/>
                    <a:lstStyle/>
                    <a:p>
                      <a:pPr marL="0" marR="0" indent="0" algn="ctr" defTabSz="50941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Worker thread #2</a:t>
                      </a:r>
                    </a:p>
                  </a:txBody>
                  <a:tcPr marL="83127" marR="83127" marT="30256" marB="30256"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64968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…</a:t>
                      </a:r>
                      <a:endParaRPr lang="en-US" sz="1100" b="0" i="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83127" marR="83127" marT="30256" marB="30256"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6496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Worker thread</a:t>
                      </a:r>
                      <a:r>
                        <a:rPr lang="en-US" sz="1100" b="0" i="0" baseline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#N</a:t>
                      </a:r>
                      <a:endParaRPr lang="en-US" sz="1100" b="0" i="0" dirty="0" smtClean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83127" marR="83127" marT="30256" marB="30256" anchor="ctr">
                    <a:lnL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38" name="Group 37"/>
          <p:cNvGrpSpPr/>
          <p:nvPr/>
        </p:nvGrpSpPr>
        <p:grpSpPr>
          <a:xfrm>
            <a:off x="6731000" y="114300"/>
            <a:ext cx="2247900" cy="1041400"/>
            <a:chOff x="6858000" y="152400"/>
            <a:chExt cx="2197100" cy="123690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58000" y="152400"/>
              <a:ext cx="2197100" cy="1219200"/>
            </a:xfrm>
            <a:prstGeom prst="rect">
              <a:avLst/>
            </a:prstGeom>
          </p:spPr>
        </p:pic>
        <p:grpSp>
          <p:nvGrpSpPr>
            <p:cNvPr id="36" name="Group 35"/>
            <p:cNvGrpSpPr/>
            <p:nvPr/>
          </p:nvGrpSpPr>
          <p:grpSpPr>
            <a:xfrm>
              <a:off x="7391400" y="304800"/>
              <a:ext cx="1219200" cy="304800"/>
              <a:chOff x="7467600" y="304800"/>
              <a:chExt cx="1219200" cy="304800"/>
            </a:xfrm>
          </p:grpSpPr>
          <p:cxnSp>
            <p:nvCxnSpPr>
              <p:cNvPr id="28" name="Straight Arrow Connector 27"/>
              <p:cNvCxnSpPr/>
              <p:nvPr/>
            </p:nvCxnSpPr>
            <p:spPr>
              <a:xfrm flipV="1">
                <a:off x="7467600" y="3048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/>
              <p:nvPr/>
            </p:nvCxnSpPr>
            <p:spPr>
              <a:xfrm flipV="1">
                <a:off x="7620000" y="3048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 flipV="1">
                <a:off x="7772400" y="3048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 flipV="1">
                <a:off x="7924800" y="3048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/>
              <p:cNvCxnSpPr/>
              <p:nvPr/>
            </p:nvCxnSpPr>
            <p:spPr>
              <a:xfrm flipV="1">
                <a:off x="8077200" y="3048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/>
              <p:cNvCxnSpPr/>
              <p:nvPr/>
            </p:nvCxnSpPr>
            <p:spPr>
              <a:xfrm flipV="1">
                <a:off x="8229600" y="3048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/>
              <p:cNvCxnSpPr/>
              <p:nvPr/>
            </p:nvCxnSpPr>
            <p:spPr>
              <a:xfrm flipV="1">
                <a:off x="8382000" y="3048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Arrow Connector 58"/>
              <p:cNvCxnSpPr/>
              <p:nvPr/>
            </p:nvCxnSpPr>
            <p:spPr>
              <a:xfrm flipV="1">
                <a:off x="8534400" y="3048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 flipV="1">
                <a:off x="8686800" y="3048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TextBox 34"/>
            <p:cNvSpPr txBox="1"/>
            <p:nvPr/>
          </p:nvSpPr>
          <p:spPr>
            <a:xfrm>
              <a:off x="7131758" y="609600"/>
              <a:ext cx="1689585" cy="7797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/>
                <a:t>Stay in Lane</a:t>
              </a:r>
            </a:p>
            <a:p>
              <a:pPr algn="ctr"/>
              <a:r>
                <a:rPr lang="en-US" sz="1600" b="1" dirty="0" smtClean="0"/>
                <a:t>Maintain Speed</a:t>
              </a:r>
              <a:endParaRPr lang="en-US" sz="1600" b="1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25450" y="812800"/>
            <a:ext cx="56094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Single multi-threaded </a:t>
            </a:r>
            <a:r>
              <a:rPr lang="en-US" sz="2000" b="1" dirty="0" smtClean="0"/>
              <a:t>process</a:t>
            </a:r>
            <a:endParaRPr lang="en-US" sz="2000" b="1" dirty="0" smtClean="0"/>
          </a:p>
          <a:p>
            <a:pPr marL="285750" indent="-192024">
              <a:buFont typeface="Arial"/>
              <a:buChar char="•"/>
            </a:pPr>
            <a:r>
              <a:rPr lang="en-US" sz="2000" b="1" dirty="0"/>
              <a:t>O</a:t>
            </a:r>
            <a:r>
              <a:rPr lang="en-US" sz="2000" b="1" dirty="0" smtClean="0"/>
              <a:t>ne main control thread</a:t>
            </a:r>
          </a:p>
          <a:p>
            <a:pPr marL="285750" indent="-192024">
              <a:buFont typeface="Arial"/>
              <a:buChar char="•"/>
            </a:pPr>
            <a:r>
              <a:rPr lang="en-US" sz="2000" b="1" dirty="0" smtClean="0"/>
              <a:t>N concurrent worker </a:t>
            </a:r>
            <a:r>
              <a:rPr lang="en-US" sz="2000" b="1" dirty="0" smtClean="0"/>
              <a:t>threads (-</a:t>
            </a:r>
            <a:r>
              <a:rPr lang="en-US" sz="2000" b="1" dirty="0" err="1" smtClean="0"/>
              <a:t>dop</a:t>
            </a:r>
            <a:r>
              <a:rPr lang="en-US" sz="2000" b="1" dirty="0" smtClean="0"/>
              <a:t>=N)</a:t>
            </a:r>
            <a:endParaRPr lang="en-US" sz="2000" b="1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6553200" y="2800350"/>
            <a:ext cx="2286000" cy="800100"/>
          </a:xfrm>
          <a:prstGeom prst="wedgeRoundRectCallout">
            <a:avLst>
              <a:gd name="adj1" fmla="val -73584"/>
              <a:gd name="adj2" fmla="val 37470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70000" lnSpcReduction="20000"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Each </a:t>
            </a:r>
            <a:r>
              <a:rPr lang="en-US" sz="1400" b="1" dirty="0" smtClean="0">
                <a:solidFill>
                  <a:schemeClr val="tx1"/>
                </a:solidFill>
              </a:rPr>
              <a:t>worker threads scans a single directory at a time which it pops </a:t>
            </a:r>
            <a:r>
              <a:rPr lang="en-US" sz="1400" b="1" dirty="0">
                <a:solidFill>
                  <a:schemeClr val="tx1"/>
                </a:solidFill>
              </a:rPr>
              <a:t>from the </a:t>
            </a:r>
            <a:r>
              <a:rPr lang="en-US" sz="1400" b="1" dirty="0" smtClean="0">
                <a:solidFill>
                  <a:schemeClr val="tx1"/>
                </a:solidFill>
              </a:rPr>
              <a:t>FIFO. Discovered directories are pushed to the FIFO as they are encountered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Magnetic Disk 8"/>
          <p:cNvSpPr/>
          <p:nvPr/>
        </p:nvSpPr>
        <p:spPr>
          <a:xfrm>
            <a:off x="457200" y="2228850"/>
            <a:ext cx="1600200" cy="2286000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rgbClr val="000000"/>
                </a:solidFill>
              </a:rPr>
              <a:t>pwalk.fifo</a:t>
            </a:r>
            <a:endParaRPr lang="en-US" sz="1400" dirty="0">
              <a:solidFill>
                <a:srgbClr val="00000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2057400" y="2857500"/>
            <a:ext cx="6096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057400" y="3543300"/>
            <a:ext cx="609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2057400" y="3771900"/>
            <a:ext cx="609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2057400" y="4057650"/>
            <a:ext cx="609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057400" y="4343400"/>
            <a:ext cx="609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Magnetic Disk 20"/>
          <p:cNvSpPr/>
          <p:nvPr/>
        </p:nvSpPr>
        <p:spPr>
          <a:xfrm>
            <a:off x="6553200" y="2228850"/>
            <a:ext cx="2286000" cy="400050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rgbClr val="000000"/>
                </a:solidFill>
              </a:rPr>
              <a:t>pwalk.log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7" name="Magnetic Disk 36"/>
          <p:cNvSpPr/>
          <p:nvPr/>
        </p:nvSpPr>
        <p:spPr>
          <a:xfrm>
            <a:off x="6629400" y="3771900"/>
            <a:ext cx="1752600" cy="400050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.log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9" name="Magnetic Disk 38"/>
          <p:cNvSpPr/>
          <p:nvPr/>
        </p:nvSpPr>
        <p:spPr>
          <a:xfrm>
            <a:off x="6781800" y="3886200"/>
            <a:ext cx="1752600" cy="400050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.log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40" name="Magnetic Disk 39"/>
          <p:cNvSpPr/>
          <p:nvPr/>
        </p:nvSpPr>
        <p:spPr>
          <a:xfrm>
            <a:off x="6934200" y="4000500"/>
            <a:ext cx="1752600" cy="400050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.log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41" name="Magnetic Disk 40"/>
          <p:cNvSpPr/>
          <p:nvPr/>
        </p:nvSpPr>
        <p:spPr>
          <a:xfrm>
            <a:off x="7086600" y="4114800"/>
            <a:ext cx="1752600" cy="400050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rgbClr val="000000"/>
                </a:solidFill>
              </a:rPr>
              <a:t>worker_N</a:t>
            </a:r>
            <a:r>
              <a:rPr lang="en-US" sz="1400" dirty="0" smtClean="0">
                <a:solidFill>
                  <a:srgbClr val="000000"/>
                </a:solidFill>
              </a:rPr>
              <a:t>.</a:t>
            </a:r>
            <a:r>
              <a:rPr lang="en-US" sz="1400" dirty="0" smtClean="0">
                <a:solidFill>
                  <a:srgbClr val="000000"/>
                </a:solidFill>
              </a:rPr>
              <a:t>&lt;type&gt;</a:t>
            </a:r>
            <a:endParaRPr lang="en-US" sz="1400" dirty="0">
              <a:solidFill>
                <a:srgbClr val="000000"/>
              </a:solidFill>
            </a:endParaRP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6019800" y="2457450"/>
            <a:ext cx="533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7" idx="2"/>
          </p:cNvCxnSpPr>
          <p:nvPr/>
        </p:nvCxnSpPr>
        <p:spPr>
          <a:xfrm>
            <a:off x="6019800" y="3543300"/>
            <a:ext cx="609600" cy="4286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39" idx="2"/>
          </p:cNvCxnSpPr>
          <p:nvPr/>
        </p:nvCxnSpPr>
        <p:spPr>
          <a:xfrm>
            <a:off x="6019800" y="3829050"/>
            <a:ext cx="762000" cy="2571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endCxn id="40" idx="2"/>
          </p:cNvCxnSpPr>
          <p:nvPr/>
        </p:nvCxnSpPr>
        <p:spPr>
          <a:xfrm>
            <a:off x="6019800" y="4057650"/>
            <a:ext cx="914400" cy="1428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41" idx="2"/>
          </p:cNvCxnSpPr>
          <p:nvPr/>
        </p:nvCxnSpPr>
        <p:spPr>
          <a:xfrm flipV="1">
            <a:off x="6019800" y="4314825"/>
            <a:ext cx="1066800" cy="285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33613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Outputs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366715" y="914400"/>
            <a:ext cx="7426006" cy="36004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u="sng" dirty="0" smtClean="0"/>
              <a:t>Every</a:t>
            </a:r>
            <a:r>
              <a:rPr lang="en-US" sz="1600" dirty="0" smtClean="0"/>
              <a:t> </a:t>
            </a:r>
            <a:r>
              <a:rPr lang="en-US" sz="1600" dirty="0" err="1" smtClean="0"/>
              <a:t>pwalk</a:t>
            </a:r>
            <a:r>
              <a:rPr lang="en-US" sz="1600" dirty="0" smtClean="0"/>
              <a:t> run creates a </a:t>
            </a:r>
            <a:r>
              <a:rPr lang="en-US" sz="1600" b="1" dirty="0" err="1" smtClean="0"/>
              <a:t>pwalk</a:t>
            </a:r>
            <a:r>
              <a:rPr lang="en-US" sz="1600" b="1" dirty="0" smtClean="0"/>
              <a:t>-YYYY-mm-</a:t>
            </a:r>
            <a:r>
              <a:rPr lang="en-US" sz="1600" b="1" dirty="0" err="1" smtClean="0"/>
              <a:t>dd_hh_mm_ss</a:t>
            </a:r>
            <a:r>
              <a:rPr lang="en-US" sz="1600" b="1" dirty="0" smtClean="0"/>
              <a:t>/</a:t>
            </a:r>
            <a:r>
              <a:rPr lang="en-US" sz="1600" dirty="0" smtClean="0"/>
              <a:t> output</a:t>
            </a:r>
            <a:br>
              <a:rPr lang="en-US" sz="1600" dirty="0" smtClean="0"/>
            </a:br>
            <a:r>
              <a:rPr lang="en-US" sz="1600" dirty="0" smtClean="0"/>
              <a:t>directory in the current working directory </a:t>
            </a:r>
            <a:r>
              <a:rPr lang="en-US" sz="1600" dirty="0" smtClean="0"/>
              <a:t>with </a:t>
            </a:r>
            <a:r>
              <a:rPr lang="en-US" sz="1600" dirty="0" smtClean="0"/>
              <a:t>these </a:t>
            </a:r>
            <a:r>
              <a:rPr lang="en-US" sz="1600" dirty="0" smtClean="0"/>
              <a:t>outputs …</a:t>
            </a:r>
            <a:endParaRPr lang="en-US" sz="1600" dirty="0" smtClean="0"/>
          </a:p>
          <a:p>
            <a:pPr marL="0" indent="0">
              <a:spcBef>
                <a:spcPts val="0"/>
              </a:spcBef>
              <a:buNone/>
            </a:pPr>
            <a:endParaRPr lang="en-US" sz="1000" dirty="0"/>
          </a:p>
          <a:p>
            <a:pPr lvl="1">
              <a:spcBef>
                <a:spcPts val="0"/>
              </a:spcBef>
              <a:buClrTx/>
              <a:buFont typeface="Arial"/>
              <a:buChar char="•"/>
            </a:pPr>
            <a:r>
              <a:rPr lang="en-US" sz="1400" b="1" dirty="0" err="1" smtClean="0"/>
              <a:t>pwalk.fifo</a:t>
            </a:r>
            <a:r>
              <a:rPr lang="en-US" sz="1400" dirty="0" smtClean="0"/>
              <a:t> – all directory paths processed (command-line pathname arguments plus discovered directories)</a:t>
            </a:r>
          </a:p>
          <a:p>
            <a:pPr lvl="1">
              <a:spcBef>
                <a:spcPts val="0"/>
              </a:spcBef>
              <a:buClrTx/>
              <a:buFont typeface="Arial"/>
              <a:buChar char="•"/>
            </a:pPr>
            <a:r>
              <a:rPr lang="en-US" sz="1400" b="1" dirty="0" err="1" smtClean="0"/>
              <a:t>pwalk.log</a:t>
            </a:r>
            <a:r>
              <a:rPr lang="en-US" sz="1400" dirty="0" smtClean="0"/>
              <a:t> – progress log with timing and summary </a:t>
            </a:r>
            <a:r>
              <a:rPr lang="en-US" sz="1400" dirty="0" smtClean="0"/>
              <a:t>statistics</a:t>
            </a:r>
            <a:endParaRPr lang="en-US" sz="1400" dirty="0"/>
          </a:p>
          <a:p>
            <a:pPr lvl="1">
              <a:spcBef>
                <a:spcPts val="0"/>
              </a:spcBef>
              <a:buClrTx/>
              <a:buFont typeface="Arial"/>
              <a:buChar char="•"/>
            </a:pPr>
            <a:r>
              <a:rPr lang="en-US" sz="1400" b="1" dirty="0" err="1"/>
              <a:t>pwalk.tally</a:t>
            </a:r>
            <a:r>
              <a:rPr lang="en-US" sz="1400" dirty="0"/>
              <a:t> </a:t>
            </a:r>
            <a:r>
              <a:rPr lang="mr-IN" sz="1400" dirty="0"/>
              <a:t>–</a:t>
            </a:r>
            <a:r>
              <a:rPr lang="en-US" sz="1400" dirty="0"/>
              <a:t> only when the +tally &lt;</a:t>
            </a:r>
            <a:r>
              <a:rPr lang="en-US" sz="1400" dirty="0" err="1"/>
              <a:t>secondary_mode</a:t>
            </a:r>
            <a:r>
              <a:rPr lang="en-US" sz="1400" dirty="0"/>
              <a:t>&gt; is </a:t>
            </a:r>
            <a:r>
              <a:rPr lang="en-US" sz="1400" dirty="0" smtClean="0"/>
              <a:t>used</a:t>
            </a:r>
            <a:endParaRPr lang="en-US" sz="1400" dirty="0" smtClean="0"/>
          </a:p>
          <a:p>
            <a:pPr lvl="1">
              <a:spcBef>
                <a:spcPts val="0"/>
              </a:spcBef>
              <a:buClrTx/>
              <a:buFont typeface="Arial"/>
              <a:buChar char="•"/>
            </a:pPr>
            <a:r>
              <a:rPr lang="en-US" sz="1400" b="1" dirty="0" err="1" smtClean="0"/>
              <a:t>workerNNN</a:t>
            </a:r>
            <a:r>
              <a:rPr lang="en-US" sz="1400" b="1" dirty="0" smtClean="0"/>
              <a:t>.&lt;type&gt;[.</a:t>
            </a:r>
            <a:r>
              <a:rPr lang="en-US" sz="1400" b="1" dirty="0" err="1" smtClean="0"/>
              <a:t>gz</a:t>
            </a:r>
            <a:r>
              <a:rPr lang="en-US" sz="1400" b="1" dirty="0" smtClean="0"/>
              <a:t>]</a:t>
            </a:r>
            <a:r>
              <a:rPr lang="en-US" sz="1400" dirty="0" smtClean="0"/>
              <a:t> – per-worker </a:t>
            </a:r>
            <a:r>
              <a:rPr lang="en-US" sz="1400" smtClean="0"/>
              <a:t>output file(s), </a:t>
            </a:r>
            <a:r>
              <a:rPr lang="en-US" sz="1400" dirty="0" smtClean="0"/>
              <a:t>where </a:t>
            </a:r>
            <a:r>
              <a:rPr lang="en-US" sz="1400" b="1" dirty="0" smtClean="0"/>
              <a:t>&lt;type&gt;</a:t>
            </a:r>
            <a:r>
              <a:rPr lang="en-US" sz="1400" dirty="0" smtClean="0"/>
              <a:t> depends on the &lt;</a:t>
            </a:r>
            <a:r>
              <a:rPr lang="en-US" sz="1400" dirty="0" err="1" smtClean="0"/>
              <a:t>primary_mode</a:t>
            </a:r>
            <a:r>
              <a:rPr lang="en-US" sz="1400" dirty="0" smtClean="0"/>
              <a:t>&gt; used …</a:t>
            </a:r>
          </a:p>
          <a:p>
            <a:pPr lvl="2">
              <a:spcBef>
                <a:spcPts val="0"/>
              </a:spcBef>
              <a:buClrTx/>
              <a:buFont typeface="Courier New"/>
              <a:buChar char="o"/>
            </a:pPr>
            <a:r>
              <a:rPr lang="en-US" sz="1200" dirty="0" smtClean="0"/>
              <a:t>.</a:t>
            </a:r>
            <a:r>
              <a:rPr lang="en-US" sz="1200" dirty="0" err="1"/>
              <a:t>ls</a:t>
            </a:r>
            <a:r>
              <a:rPr lang="en-US" sz="1200" dirty="0"/>
              <a:t> - with –</a:t>
            </a:r>
            <a:r>
              <a:rPr lang="en-US" sz="1200" dirty="0" err="1"/>
              <a:t>ls</a:t>
            </a:r>
            <a:endParaRPr lang="en-US" sz="1200" dirty="0"/>
          </a:p>
          <a:p>
            <a:pPr lvl="2">
              <a:spcBef>
                <a:spcPts val="0"/>
              </a:spcBef>
              <a:buClrTx/>
              <a:buFont typeface="Courier New"/>
              <a:buChar char="o"/>
            </a:pPr>
            <a:r>
              <a:rPr lang="en-US" sz="1200" dirty="0"/>
              <a:t>.xml - with –xml</a:t>
            </a:r>
          </a:p>
          <a:p>
            <a:pPr lvl="2">
              <a:spcBef>
                <a:spcPts val="0"/>
              </a:spcBef>
              <a:buClrTx/>
              <a:buFont typeface="Courier New"/>
              <a:buChar char="o"/>
            </a:pPr>
            <a:r>
              <a:rPr lang="en-US" sz="1200" dirty="0"/>
              <a:t>.csv - with </a:t>
            </a:r>
            <a:r>
              <a:rPr lang="mr-IN" sz="1200" dirty="0"/>
              <a:t>–</a:t>
            </a:r>
            <a:r>
              <a:rPr lang="en-US" sz="1200" dirty="0"/>
              <a:t>csv</a:t>
            </a:r>
          </a:p>
          <a:p>
            <a:pPr lvl="2">
              <a:spcBef>
                <a:spcPts val="0"/>
              </a:spcBef>
              <a:buClrTx/>
              <a:buFont typeface="Courier New"/>
              <a:buChar char="o"/>
            </a:pPr>
            <a:r>
              <a:rPr lang="en-US" sz="1200" dirty="0"/>
              <a:t>.fix - with –</a:t>
            </a:r>
            <a:r>
              <a:rPr lang="en-US" sz="1200" dirty="0" err="1"/>
              <a:t>fix_times</a:t>
            </a:r>
            <a:endParaRPr lang="en-US" sz="1200" dirty="0"/>
          </a:p>
          <a:p>
            <a:pPr lvl="2">
              <a:spcBef>
                <a:spcPts val="0"/>
              </a:spcBef>
              <a:buClrTx/>
              <a:buFont typeface="Courier New"/>
              <a:buChar char="o"/>
            </a:pPr>
            <a:r>
              <a:rPr lang="en-US" sz="1200" dirty="0">
                <a:solidFill>
                  <a:srgbClr val="FF6600"/>
                </a:solidFill>
              </a:rPr>
              <a:t>.</a:t>
            </a:r>
            <a:r>
              <a:rPr lang="en-US" sz="1200" dirty="0" err="1">
                <a:solidFill>
                  <a:srgbClr val="FF6600"/>
                </a:solidFill>
              </a:rPr>
              <a:t>cmp</a:t>
            </a:r>
            <a:r>
              <a:rPr lang="en-US" sz="1200" dirty="0">
                <a:solidFill>
                  <a:srgbClr val="FF6600"/>
                </a:solidFill>
              </a:rPr>
              <a:t> - with –</a:t>
            </a:r>
            <a:r>
              <a:rPr lang="en-US" sz="1200" dirty="0" err="1">
                <a:solidFill>
                  <a:srgbClr val="FF6600"/>
                </a:solidFill>
              </a:rPr>
              <a:t>cmp</a:t>
            </a:r>
            <a:endParaRPr lang="en-US" sz="1200" dirty="0"/>
          </a:p>
          <a:p>
            <a:pPr lvl="2">
              <a:spcBef>
                <a:spcPts val="0"/>
              </a:spcBef>
              <a:buClrTx/>
              <a:buFont typeface="Courier New"/>
              <a:buChar char="o"/>
            </a:pPr>
            <a:r>
              <a:rPr lang="en-US" sz="1200" dirty="0"/>
              <a:t>.out </a:t>
            </a:r>
            <a:r>
              <a:rPr lang="mr-IN" sz="1200" dirty="0"/>
              <a:t>–</a:t>
            </a:r>
            <a:r>
              <a:rPr lang="en-US" sz="1200" dirty="0"/>
              <a:t> when no &lt;</a:t>
            </a:r>
            <a:r>
              <a:rPr lang="en-US" sz="1200" dirty="0" err="1"/>
              <a:t>primary_mode</a:t>
            </a:r>
            <a:r>
              <a:rPr lang="en-US" sz="1200" dirty="0"/>
              <a:t>&gt; is </a:t>
            </a:r>
            <a:r>
              <a:rPr lang="en-US" sz="1200" dirty="0" smtClean="0"/>
              <a:t>specified</a:t>
            </a:r>
          </a:p>
          <a:p>
            <a:pPr marL="688975" lvl="2" indent="0">
              <a:spcBef>
                <a:spcPts val="0"/>
              </a:spcBef>
              <a:buClrTx/>
              <a:buNone/>
            </a:pPr>
            <a:r>
              <a:rPr lang="mr-IN" sz="1200" dirty="0" smtClean="0"/>
              <a:t>…</a:t>
            </a:r>
            <a:r>
              <a:rPr lang="en-US" sz="1200" dirty="0" smtClean="0"/>
              <a:t> plus possible secondary </a:t>
            </a:r>
            <a:r>
              <a:rPr lang="en-US" sz="1200" dirty="0"/>
              <a:t>outputs </a:t>
            </a:r>
            <a:r>
              <a:rPr lang="mr-IN" sz="1200" dirty="0"/>
              <a:t>…</a:t>
            </a:r>
            <a:endParaRPr lang="en-US" sz="1200" dirty="0"/>
          </a:p>
          <a:p>
            <a:pPr lvl="2">
              <a:spcBef>
                <a:spcPts val="0"/>
              </a:spcBef>
              <a:buClrTx/>
              <a:buFont typeface="Courier New"/>
              <a:buChar char="o"/>
            </a:pPr>
            <a:r>
              <a:rPr lang="en-US" sz="1200" dirty="0"/>
              <a:t>.</a:t>
            </a:r>
            <a:r>
              <a:rPr lang="en-US" sz="1200" dirty="0" smtClean="0"/>
              <a:t>acl4bin </a:t>
            </a:r>
            <a:r>
              <a:rPr lang="mr-IN" sz="1200" dirty="0" smtClean="0"/>
              <a:t>–</a:t>
            </a:r>
            <a:r>
              <a:rPr lang="en-US" sz="1200" dirty="0" smtClean="0"/>
              <a:t> for </a:t>
            </a:r>
            <a:r>
              <a:rPr lang="mr-IN" sz="1200" dirty="0" smtClean="0"/>
              <a:t>–</a:t>
            </a:r>
            <a:r>
              <a:rPr lang="en-US" sz="1200" dirty="0" err="1" smtClean="0"/>
              <a:t>xacls</a:t>
            </a:r>
            <a:r>
              <a:rPr lang="en-US" sz="1200" dirty="0" smtClean="0"/>
              <a:t>=acl4 outputs</a:t>
            </a:r>
            <a:endParaRPr lang="en-US" sz="1200" dirty="0"/>
          </a:p>
          <a:p>
            <a:pPr lvl="2">
              <a:spcBef>
                <a:spcPts val="0"/>
              </a:spcBef>
              <a:buClrTx/>
              <a:buFont typeface="Courier New"/>
              <a:buChar char="o"/>
            </a:pPr>
            <a:r>
              <a:rPr lang="en-US" sz="1200" dirty="0" smtClean="0"/>
              <a:t>.acl4nfs - </a:t>
            </a:r>
            <a:r>
              <a:rPr lang="en-US" sz="1200" dirty="0"/>
              <a:t> for </a:t>
            </a:r>
            <a:r>
              <a:rPr lang="mr-IN" sz="1200" dirty="0"/>
              <a:t>–</a:t>
            </a:r>
            <a:r>
              <a:rPr lang="en-US" sz="1200" dirty="0" err="1"/>
              <a:t>xacls</a:t>
            </a:r>
            <a:r>
              <a:rPr lang="en-US" sz="1200" dirty="0" smtClean="0"/>
              <a:t>=</a:t>
            </a:r>
            <a:r>
              <a:rPr lang="en-US" sz="1200" dirty="0" err="1" smtClean="0"/>
              <a:t>nfs</a:t>
            </a:r>
            <a:r>
              <a:rPr lang="en-US" sz="1200" dirty="0" smtClean="0"/>
              <a:t> </a:t>
            </a:r>
            <a:r>
              <a:rPr lang="en-US" sz="1200" dirty="0"/>
              <a:t>outputs</a:t>
            </a:r>
            <a:endParaRPr lang="en-US" sz="1200" dirty="0" smtClean="0"/>
          </a:p>
          <a:p>
            <a:pPr lvl="2">
              <a:spcBef>
                <a:spcPts val="0"/>
              </a:spcBef>
              <a:buClrTx/>
              <a:buFont typeface="Courier New"/>
              <a:buChar char="o"/>
            </a:pPr>
            <a:r>
              <a:rPr lang="en-US" sz="1200" dirty="0" smtClean="0"/>
              <a:t>.acl4chex - </a:t>
            </a:r>
            <a:r>
              <a:rPr lang="en-US" sz="1200" dirty="0"/>
              <a:t> for </a:t>
            </a:r>
            <a:r>
              <a:rPr lang="mr-IN" sz="1200" dirty="0"/>
              <a:t>–</a:t>
            </a:r>
            <a:r>
              <a:rPr lang="en-US" sz="1200" dirty="0" err="1"/>
              <a:t>xacls</a:t>
            </a:r>
            <a:r>
              <a:rPr lang="en-US" sz="1200" dirty="0" smtClean="0"/>
              <a:t>=</a:t>
            </a:r>
            <a:r>
              <a:rPr lang="en-US" sz="1200" dirty="0" err="1" smtClean="0"/>
              <a:t>chex</a:t>
            </a:r>
            <a:r>
              <a:rPr lang="en-US" sz="1200" dirty="0" smtClean="0"/>
              <a:t> outputs</a:t>
            </a:r>
            <a:endParaRPr lang="en-US" sz="1400" dirty="0" smtClean="0">
              <a:solidFill>
                <a:srgbClr val="444444"/>
              </a:solidFill>
            </a:endParaRPr>
          </a:p>
        </p:txBody>
      </p:sp>
      <p:sp>
        <p:nvSpPr>
          <p:cNvPr id="5" name="Magnetic Disk 4"/>
          <p:cNvSpPr/>
          <p:nvPr/>
        </p:nvSpPr>
        <p:spPr>
          <a:xfrm>
            <a:off x="7807881" y="238610"/>
            <a:ext cx="895008" cy="835233"/>
          </a:xfrm>
          <a:prstGeom prst="flowChartMagneticDisk">
            <a:avLst/>
          </a:prstGeom>
          <a:solidFill>
            <a:schemeClr val="accent4">
              <a:lumMod val="40000"/>
              <a:lumOff val="60000"/>
            </a:schemeClr>
          </a:solidFill>
          <a:ln w="22225" cmpd="sng">
            <a:solidFill>
              <a:srgbClr val="000000"/>
            </a:solidFill>
          </a:ln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 err="1" smtClean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8" name="Magnetic Disk 7"/>
          <p:cNvSpPr/>
          <p:nvPr/>
        </p:nvSpPr>
        <p:spPr>
          <a:xfrm>
            <a:off x="7960281" y="391010"/>
            <a:ext cx="895008" cy="835233"/>
          </a:xfrm>
          <a:prstGeom prst="flowChartMagneticDisk">
            <a:avLst/>
          </a:prstGeom>
          <a:solidFill>
            <a:schemeClr val="accent4">
              <a:lumMod val="40000"/>
              <a:lumOff val="60000"/>
            </a:schemeClr>
          </a:solidFill>
          <a:ln w="22225" cmpd="sng">
            <a:solidFill>
              <a:srgbClr val="000000"/>
            </a:solidFill>
          </a:ln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 err="1" smtClean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9" name="Magnetic Disk 8"/>
          <p:cNvSpPr/>
          <p:nvPr/>
        </p:nvSpPr>
        <p:spPr>
          <a:xfrm>
            <a:off x="8112681" y="543410"/>
            <a:ext cx="895008" cy="835233"/>
          </a:xfrm>
          <a:prstGeom prst="flowChartMagneticDisk">
            <a:avLst/>
          </a:prstGeom>
          <a:solidFill>
            <a:schemeClr val="accent4">
              <a:lumMod val="40000"/>
              <a:lumOff val="60000"/>
            </a:schemeClr>
          </a:solidFill>
          <a:ln w="22225" cmpd="sng">
            <a:solidFill>
              <a:srgbClr val="000000"/>
            </a:solidFill>
          </a:ln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 err="1" smtClean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889407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444444"/>
                </a:solidFill>
              </a:rPr>
              <a:t>pwalk</a:t>
            </a:r>
            <a:r>
              <a:rPr lang="en-US" dirty="0" smtClean="0">
                <a:solidFill>
                  <a:srgbClr val="444444"/>
                </a:solidFill>
              </a:rPr>
              <a:t> Usage - Intro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 wrap="none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endParaRPr lang="en-US" sz="1400" b="1" dirty="0" smtClean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400" b="1" dirty="0">
              <a:latin typeface="+mn-lt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+mn-lt"/>
              </a:rPr>
              <a:t>Usage</a:t>
            </a:r>
            <a:r>
              <a:rPr lang="en-US" sz="1600" b="1" dirty="0">
                <a:latin typeface="+mn-lt"/>
              </a:rPr>
              <a:t>: </a:t>
            </a:r>
            <a:r>
              <a:rPr lang="en-US" sz="1600" b="1" dirty="0" err="1">
                <a:latin typeface="+mn-lt"/>
              </a:rPr>
              <a:t>pwalk</a:t>
            </a:r>
            <a:r>
              <a:rPr lang="en-US" sz="1600" b="1" dirty="0">
                <a:latin typeface="+mn-lt"/>
              </a:rPr>
              <a:t> </a:t>
            </a:r>
            <a:r>
              <a:rPr lang="en-US" sz="1600" b="1" dirty="0" smtClean="0">
                <a:latin typeface="+mn-lt"/>
              </a:rPr>
              <a:t>[&lt;primary mode&gt;] [&lt;</a:t>
            </a:r>
            <a:r>
              <a:rPr lang="en-US" sz="1600" b="1" dirty="0" err="1" smtClean="0">
                <a:latin typeface="+mn-lt"/>
              </a:rPr>
              <a:t>secondarymode</a:t>
            </a:r>
            <a:r>
              <a:rPr lang="en-US" sz="1600" b="1" dirty="0" smtClean="0">
                <a:latin typeface="+mn-lt"/>
              </a:rPr>
              <a:t>&gt; …] [</a:t>
            </a:r>
            <a:r>
              <a:rPr lang="en-US" sz="1600" b="1" dirty="0">
                <a:latin typeface="+mn-lt"/>
              </a:rPr>
              <a:t>&lt;option&gt; ...</a:t>
            </a:r>
            <a:r>
              <a:rPr lang="en-US" sz="1600" b="1" dirty="0" smtClean="0">
                <a:latin typeface="+mn-lt"/>
              </a:rPr>
              <a:t>] \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+mn-lt"/>
              </a:rPr>
              <a:t>	</a:t>
            </a:r>
            <a:r>
              <a:rPr lang="en-US" sz="1600" b="1" dirty="0" smtClean="0">
                <a:latin typeface="+mn-lt"/>
              </a:rPr>
              <a:t>	&lt;</a:t>
            </a:r>
            <a:r>
              <a:rPr lang="en-US" sz="1600" b="1" dirty="0">
                <a:latin typeface="+mn-lt"/>
              </a:rPr>
              <a:t>directory&gt; </a:t>
            </a:r>
            <a:r>
              <a:rPr lang="en-US" sz="1600" b="1" dirty="0" smtClean="0">
                <a:latin typeface="+mn-lt"/>
              </a:rPr>
              <a:t>[&lt;directory&gt; .</a:t>
            </a:r>
            <a:r>
              <a:rPr lang="en-US" sz="1600" b="1" dirty="0">
                <a:latin typeface="+mn-lt"/>
              </a:rPr>
              <a:t>..</a:t>
            </a:r>
            <a:r>
              <a:rPr lang="en-US" sz="1600" b="1" dirty="0" smtClean="0">
                <a:latin typeface="+mn-lt"/>
              </a:rPr>
              <a:t>]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+mn-lt"/>
            </a:endParaRPr>
          </a:p>
          <a:p>
            <a:pPr marL="457200">
              <a:spcBef>
                <a:spcPts val="600"/>
              </a:spcBef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Each </a:t>
            </a:r>
            <a:r>
              <a:rPr lang="en-US" sz="1600" dirty="0" err="1" smtClean="0">
                <a:latin typeface="+mn-lt"/>
              </a:rPr>
              <a:t>pwalk</a:t>
            </a:r>
            <a:r>
              <a:rPr lang="en-US" sz="1600" dirty="0" smtClean="0">
                <a:latin typeface="+mn-lt"/>
              </a:rPr>
              <a:t> invocation </a:t>
            </a:r>
            <a:r>
              <a:rPr lang="en-US" sz="1600" dirty="0">
                <a:latin typeface="+mn-lt"/>
              </a:rPr>
              <a:t>must specify </a:t>
            </a:r>
            <a:r>
              <a:rPr lang="mr-IN" sz="1600" dirty="0" smtClean="0">
                <a:latin typeface="+mn-lt"/>
              </a:rPr>
              <a:t>…</a:t>
            </a:r>
            <a:endParaRPr lang="en-US" sz="1600" dirty="0">
              <a:latin typeface="+mn-lt"/>
            </a:endParaRPr>
          </a:p>
          <a:p>
            <a:pPr marL="803275" lvl="1">
              <a:spcBef>
                <a:spcPts val="600"/>
              </a:spcBef>
              <a:buClr>
                <a:srgbClr val="000000"/>
              </a:buClr>
            </a:pPr>
            <a:r>
              <a:rPr lang="en-US" sz="1400" dirty="0" smtClean="0">
                <a:latin typeface="+mn-lt"/>
              </a:rPr>
              <a:t>At </a:t>
            </a:r>
            <a:r>
              <a:rPr lang="en-US" sz="1400" u="sng" dirty="0">
                <a:latin typeface="+mn-lt"/>
              </a:rPr>
              <a:t>most</a:t>
            </a:r>
            <a:r>
              <a:rPr lang="en-US" sz="1400" dirty="0">
                <a:latin typeface="+mn-lt"/>
              </a:rPr>
              <a:t> one &lt;primary mode&gt; </a:t>
            </a:r>
            <a:r>
              <a:rPr lang="en-US" sz="1400" dirty="0" smtClean="0">
                <a:latin typeface="+mn-lt"/>
              </a:rPr>
              <a:t>value</a:t>
            </a:r>
          </a:p>
          <a:p>
            <a:pPr marL="803275" lvl="1">
              <a:spcBef>
                <a:spcPts val="600"/>
              </a:spcBef>
              <a:buClr>
                <a:srgbClr val="000000"/>
              </a:buClr>
            </a:pP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Zero </a:t>
            </a:r>
            <a:r>
              <a:rPr lang="en-US" sz="1400" dirty="0">
                <a:solidFill>
                  <a:srgbClr val="444444"/>
                </a:solidFill>
                <a:latin typeface="+mn-lt"/>
              </a:rPr>
              <a:t>or more &lt;secondary mode&gt; 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values</a:t>
            </a:r>
          </a:p>
          <a:p>
            <a:pPr marL="803275" lvl="1">
              <a:spcBef>
                <a:spcPts val="600"/>
              </a:spcBef>
              <a:buClr>
                <a:srgbClr val="000000"/>
              </a:buClr>
            </a:pP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Zero </a:t>
            </a:r>
            <a:r>
              <a:rPr lang="en-US" sz="1400" dirty="0">
                <a:solidFill>
                  <a:srgbClr val="444444"/>
                </a:solidFill>
                <a:latin typeface="+mn-lt"/>
              </a:rPr>
              <a:t>or more &lt;option&gt; 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values </a:t>
            </a:r>
            <a:r>
              <a:rPr lang="en-US" sz="1400" dirty="0">
                <a:solidFill>
                  <a:srgbClr val="444444"/>
                </a:solidFill>
                <a:latin typeface="+mn-lt"/>
              </a:rPr>
              <a:t>(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t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hese 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vary depending on the modes 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selecte</a:t>
            </a:r>
            <a:r>
              <a:rPr lang="en-US" sz="1400" dirty="0" smtClean="0">
                <a:solidFill>
                  <a:srgbClr val="444444"/>
                </a:solidFill>
                <a:latin typeface="+mn-lt"/>
              </a:rPr>
              <a:t>d)</a:t>
            </a:r>
            <a:endParaRPr lang="en-US" sz="1400" dirty="0" smtClean="0">
              <a:solidFill>
                <a:srgbClr val="444444"/>
              </a:solidFill>
              <a:latin typeface="+mn-lt"/>
            </a:endParaRPr>
          </a:p>
          <a:p>
            <a:pPr marL="803275" lvl="1">
              <a:spcBef>
                <a:spcPts val="600"/>
              </a:spcBef>
              <a:buClr>
                <a:srgbClr val="000000"/>
              </a:buClr>
            </a:pPr>
            <a:r>
              <a:rPr lang="en-US" sz="1400" dirty="0" smtClean="0">
                <a:latin typeface="+mn-lt"/>
              </a:rPr>
              <a:t>One </a:t>
            </a:r>
            <a:r>
              <a:rPr lang="en-US" sz="1400" dirty="0">
                <a:latin typeface="+mn-lt"/>
              </a:rPr>
              <a:t>or more &lt;directory&gt; values</a:t>
            </a:r>
          </a:p>
          <a:p>
            <a:pPr marL="457200">
              <a:spcBef>
                <a:spcPts val="600"/>
              </a:spcBef>
              <a:buClr>
                <a:srgbClr val="000000"/>
              </a:buClr>
            </a:pPr>
            <a:r>
              <a:rPr lang="en-US" sz="1600" dirty="0" smtClean="0">
                <a:latin typeface="+mn-lt"/>
              </a:rPr>
              <a:t>At least one mode value must be </a:t>
            </a:r>
            <a:r>
              <a:rPr lang="en-US" sz="1600" dirty="0" smtClean="0">
                <a:latin typeface="+mn-lt"/>
              </a:rPr>
              <a:t>specified -- </a:t>
            </a:r>
            <a:r>
              <a:rPr lang="en-US" sz="1600" dirty="0" smtClean="0">
                <a:latin typeface="+mn-lt"/>
              </a:rPr>
              <a:t>either primary or secondary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7924800" y="114300"/>
            <a:ext cx="914400" cy="800100"/>
            <a:chOff x="6192646" y="152400"/>
            <a:chExt cx="986663" cy="12954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2646" y="152400"/>
              <a:ext cx="986663" cy="129540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6248400" y="228600"/>
              <a:ext cx="914400" cy="121920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 anchor="t" anchorCtr="1">
              <a:normAutofit fontScale="47500" lnSpcReduction="20000"/>
            </a:bodyPr>
            <a:lstStyle/>
            <a:p>
              <a:r>
                <a:rPr lang="en-US" sz="1600" dirty="0" smtClean="0"/>
                <a:t>pwalk(1)</a:t>
              </a:r>
            </a:p>
            <a:p>
              <a:endParaRPr lang="en-US" sz="1300" dirty="0"/>
            </a:p>
            <a:p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r>
                <a:rPr lang="en-US" sz="1300" dirty="0" smtClean="0"/>
                <a:t> </a:t>
              </a:r>
              <a:r>
                <a:rPr lang="en-US" sz="1300" dirty="0" err="1" smtClean="0"/>
                <a:t>yadda</a:t>
              </a:r>
              <a:endParaRPr lang="en-US" sz="13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347347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ellEMC_ex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DellEMC_PPT_Template_16x9" id="{B8B5C6D0-E3FF-4310-9DCF-1B14F86F2E69}" vid="{627FB30F-31F4-4FBE-8A3A-F7BC81DAC0BD}"/>
    </a:ext>
  </a:extLst>
</a:theme>
</file>

<file path=ppt/theme/theme2.xml><?xml version="1.0" encoding="utf-8"?>
<a:theme xmlns:a="http://schemas.openxmlformats.org/drawingml/2006/main" name="Office Them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EEBEE83C66E54EA9BED83B0A9A60DB" ma:contentTypeVersion="1" ma:contentTypeDescription="Create a new document." ma:contentTypeScope="" ma:versionID="51a43b2161297f783d65b37e357c79e9">
  <xsd:schema xmlns:xsd="http://www.w3.org/2001/XMLSchema" xmlns:p="http://schemas.microsoft.com/office/2006/metadata/properties" targetNamespace="http://schemas.microsoft.com/office/2006/metadata/properties" ma:root="true" ma:fieldsID="b9cfef283e0bc2d986a66f9ec0cdc42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3332CB6-AB82-4DD3-8C89-C660A1C394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0873BDD3-AA35-4F19-A12A-C6462BECFBD1}">
  <ds:schemaRefs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6FC490B-1F77-48C5-AC70-1DD939DBDF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DellEMC_external_template.potx</Template>
  <TotalTime>30562</TotalTime>
  <Words>3535</Words>
  <Application>Microsoft Macintosh PowerPoint</Application>
  <PresentationFormat>On-screen Show (16:9)</PresentationFormat>
  <Paragraphs>553</Paragraphs>
  <Slides>43</Slides>
  <Notes>37</Notes>
  <HiddenSlides>10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DellEMC_external_template</vt:lpstr>
      <vt:lpstr>Powerwalk (“pwalk”) A Multi-Threaded Tree-Walker  *** Limited Distribution ***</vt:lpstr>
      <vt:lpstr>Disclaimers</vt:lpstr>
      <vt:lpstr>Outline</vt:lpstr>
      <vt:lpstr>General Discussion &amp; Usage</vt:lpstr>
      <vt:lpstr>Motivations</vt:lpstr>
      <vt:lpstr>Functionality Overview</vt:lpstr>
      <vt:lpstr>pwalk.c Design</vt:lpstr>
      <vt:lpstr>pwalk Outputs</vt:lpstr>
      <vt:lpstr>pwalk Usage - Intro</vt:lpstr>
      <vt:lpstr>pwalk Usage – &lt;primary mode&gt;</vt:lpstr>
      <vt:lpstr>pwalk Usage – &lt;secondary mode&gt;</vt:lpstr>
      <vt:lpstr>pwalk Usage – &lt;option&gt; values</vt:lpstr>
      <vt:lpstr>pwalk –fix_times mode</vt:lpstr>
      <vt:lpstr>pwalk –paths= Multi-Pathing Option</vt:lpstr>
      <vt:lpstr>pwalk +tally mode</vt:lpstr>
      <vt:lpstr>pwalk +.snapshot Option</vt:lpstr>
      <vt:lpstr>Platform-Specific Features</vt:lpstr>
      <vt:lpstr>Linux: POSIX ACL Migration    [ Beta Code at v1.97 ]</vt:lpstr>
      <vt:lpstr>OneFS: –audit mode</vt:lpstr>
      <vt:lpstr>pwalk –cmp mode (FUTURE)</vt:lpstr>
      <vt:lpstr>pwalk –find mode (FUTURE)</vt:lpstr>
      <vt:lpstr>pwalk +verify Mode (FUTURE)</vt:lpstr>
      <vt:lpstr>Operational Notes</vt:lpstr>
      <vt:lpstr>pwalk Usage Notes</vt:lpstr>
      <vt:lpstr>About NFS READDIRPLUS</vt:lpstr>
      <vt:lpstr>Size Matters!  Budget Output Space!</vt:lpstr>
      <vt:lpstr>Performance: YMMV</vt:lpstr>
      <vt:lpstr>Performance Factors</vt:lpstr>
      <vt:lpstr>Footnotes</vt:lpstr>
      <vt:lpstr>Extensions and Refinements</vt:lpstr>
      <vt:lpstr>pwalk.c - Version 1.x</vt:lpstr>
      <vt:lpstr>Change the FIFO to a Heap?</vt:lpstr>
      <vt:lpstr>Keep Track of Hard-Linked Files?</vt:lpstr>
      <vt:lpstr>Optionally, Pre-Warm OneFS L2</vt:lpstr>
      <vt:lpstr>Have Workers Do More Work</vt:lpstr>
      <vt:lpstr>Use Per-Worker Slave Processes</vt:lpstr>
      <vt:lpstr>Implementation Notes</vt:lpstr>
      <vt:lpstr>Compile and Build</vt:lpstr>
      <vt:lpstr>directory_scan() Pseudo-code</vt:lpstr>
      <vt:lpstr>stat(2) – System Call per-File</vt:lpstr>
      <vt:lpstr>Threads vs. Processes</vt:lpstr>
      <vt:lpstr>Per-Worker Memory Usage</vt:lpstr>
      <vt:lpstr>PowerPoint Presentation</vt:lpstr>
    </vt:vector>
  </TitlesOfParts>
  <Manager/>
  <Company>Dell Inc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Corporate Brand Team</dc:creator>
  <cp:keywords>Internal Use</cp:keywords>
  <dc:description/>
  <cp:lastModifiedBy>Bob Sneed</cp:lastModifiedBy>
  <cp:revision>84</cp:revision>
  <cp:lastPrinted>2014-02-14T16:26:12Z</cp:lastPrinted>
  <dcterms:created xsi:type="dcterms:W3CDTF">2016-06-03T20:29:09Z</dcterms:created>
  <dcterms:modified xsi:type="dcterms:W3CDTF">2017-07-11T17:09:35Z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0x010100EAEEBEE83C66E54EA9BED83B0A9A60DB</vt:lpwstr>
  </property>
  <property fmtid="{D5CDD505-2E9C-101B-9397-08002B2CF9AE}" pid="3" name="TitusGUID">
    <vt:lpwstr>6b83fb70-f992-42a3-bd65-798715d6638b</vt:lpwstr>
  </property>
  <property fmtid="{D5CDD505-2E9C-101B-9397-08002B2CF9AE}" pid="4" name="DellClassification">
    <vt:lpwstr>Internal Use</vt:lpwstr>
  </property>
  <property fmtid="{D5CDD505-2E9C-101B-9397-08002B2CF9AE}" pid="5" name="DellSubLabels">
    <vt:lpwstr/>
  </property>
  <property fmtid="{D5CDD505-2E9C-101B-9397-08002B2CF9AE}" pid="6" name="DellVisual Markings (PPT)">
    <vt:lpwstr>Classification Footer</vt:lpwstr>
  </property>
  <property fmtid="{D5CDD505-2E9C-101B-9397-08002B2CF9AE}" pid="7" name="titusconfig">
    <vt:lpwstr>1.3BrandsTest</vt:lpwstr>
  </property>
</Properties>
</file>